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3671" r:id="rId2"/>
    <p:sldId id="3686" r:id="rId3"/>
    <p:sldId id="3665" r:id="rId4"/>
    <p:sldId id="3694" r:id="rId5"/>
    <p:sldId id="3695" r:id="rId6"/>
    <p:sldId id="3691" r:id="rId7"/>
    <p:sldId id="3687" r:id="rId8"/>
    <p:sldId id="3689" r:id="rId9"/>
    <p:sldId id="3692" r:id="rId10"/>
    <p:sldId id="3696" r:id="rId11"/>
    <p:sldId id="3698" r:id="rId12"/>
    <p:sldId id="3700" r:id="rId13"/>
    <p:sldId id="3701" r:id="rId14"/>
    <p:sldId id="3667" r:id="rId15"/>
    <p:sldId id="3666" r:id="rId16"/>
    <p:sldId id="3669" r:id="rId17"/>
    <p:sldId id="258" r:id="rId1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2B2B2"/>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73560" autoAdjust="0"/>
  </p:normalViewPr>
  <p:slideViewPr>
    <p:cSldViewPr snapToGrid="0">
      <p:cViewPr varScale="1">
        <p:scale>
          <a:sx n="50" d="100"/>
          <a:sy n="50" d="100"/>
        </p:scale>
        <p:origin x="468" y="44"/>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tmp>
</file>

<file path=ppt/media/image13.png>
</file>

<file path=ppt/media/image14.png>
</file>

<file path=ppt/media/image15.png>
</file>

<file path=ppt/media/image16.png>
</file>

<file path=ppt/media/image17.png>
</file>

<file path=ppt/media/image18.tmp>
</file>

<file path=ppt/media/image19.tmp>
</file>

<file path=ppt/media/image2.png>
</file>

<file path=ppt/media/image20.tmp>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1314DB-3E30-4348-B8AE-1F23483A36A0}" type="datetimeFigureOut">
              <a:rPr lang="de-CH" smtClean="0"/>
              <a:t>21.03.2021</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0BA0D9-B797-4B33-9248-7771BFA5AEF3}" type="slidenum">
              <a:rPr lang="de-CH" smtClean="0"/>
              <a:t>‹#›</a:t>
            </a:fld>
            <a:endParaRPr lang="de-CH"/>
          </a:p>
        </p:txBody>
      </p:sp>
    </p:spTree>
    <p:extLst>
      <p:ext uri="{BB962C8B-B14F-4D97-AF65-F5344CB8AC3E}">
        <p14:creationId xmlns:p14="http://schemas.microsoft.com/office/powerpoint/2010/main" val="39837302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etoffice.gov.uk/hadobs/hadcrut4/"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www.metoffice.gov.uk/hadobs/hadcrut4/data/current/series_format.html" TargetMode="External"/><Relationship Id="rId4" Type="http://schemas.openxmlformats.org/officeDocument/2006/relationships/hyperlink" Target="https://www.metoffice.gov.uk/hadobs/hadcrut4/data/current/time_series/HadCRUT.4.6.0.0.annual_ns_avg.txt"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i.org/10.1007/s11207-019-1555-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onlinelibrary.wiley.com/doi/10.1002/2016GL071866/abstract;jsessionid=E10AC09C6945CD561CE7687AE2EECE4F.f02t03"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oi.org/10.1073/pnas.2007117117"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metoffice.gov.uk/hadobs/hadcrut4/"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science.sciencemag.org/highwire/filestream/594506/field_highwire_adjunct_files/1/Marcott.SM.database.S1.xlsx" TargetMode="External"/><Relationship Id="rId5" Type="http://schemas.openxmlformats.org/officeDocument/2006/relationships/hyperlink" Target="https://www.metoffice.gov.uk/hadobs/hadcrut4/data/current/series_format.html" TargetMode="External"/><Relationship Id="rId4" Type="http://schemas.openxmlformats.org/officeDocument/2006/relationships/hyperlink" Target="https://www.metoffice.gov.uk/hadobs/hadcrut4/data/current/time_series/HadCRUT.4.6.0.0.annual_ns_avg.txt"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climate.nasa.gov/vital-signs/sea-level/" TargetMode="External"/><Relationship Id="rId7" Type="http://schemas.openxmlformats.org/officeDocument/2006/relationships/hyperlink" Target="https://zenodo.org/record/3862995/files/global_basin_timeseries.xlsx?download=1"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doi.org/10.1038/s41586-020-2591-3" TargetMode="External"/><Relationship Id="rId5" Type="http://schemas.openxmlformats.org/officeDocument/2006/relationships/hyperlink" Target="https://podaac-tools.jpl.nasa.gov/drive/files/allData/merged_alt/L2/TP_J1_OSTM/global_mean_sea_level/GMSL_TPJAOS_5.0_199209_202010.txt" TargetMode="External"/><Relationship Id="rId4" Type="http://schemas.openxmlformats.org/officeDocument/2006/relationships/hyperlink" Target="http://dx.doi.org/10.5067/GMSLM-TJ150" TargetMode="Externa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www.ncdc.noaa.gov/paleo-search/study/17975" TargetMode="External"/><Relationship Id="rId3" Type="http://schemas.openxmlformats.org/officeDocument/2006/relationships/hyperlink" Target="https://www.metoffice.gov.uk/hadobs/hadcrut4/" TargetMode="External"/><Relationship Id="rId7" Type="http://schemas.openxmlformats.org/officeDocument/2006/relationships/hyperlink" Target="https://www.esrl.noaa.gov/gmd/webdata/ccgg/trends/co2/co2_annmean_mlo.txt"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science.sciencemag.org/highwire/filestream/594506/field_highwire_adjunct_files/1/Marcott.SM.database.S1.xlsx" TargetMode="External"/><Relationship Id="rId5" Type="http://schemas.openxmlformats.org/officeDocument/2006/relationships/hyperlink" Target="https://www.metoffice.gov.uk/hadobs/hadcrut4/data/current/series_format.html" TargetMode="External"/><Relationship Id="rId4" Type="http://schemas.openxmlformats.org/officeDocument/2006/relationships/hyperlink" Target="https://www.metoffice.gov.uk/hadobs/hadcrut4/data/current/time_series/HadCRUT.4.6.0.0.annual_ns_avg.txt" TargetMode="External"/><Relationship Id="rId9" Type="http://schemas.openxmlformats.org/officeDocument/2006/relationships/hyperlink" Target="https://ourworldindata.org/co2-and-other-greenhouse-gas-emissions/"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esrl.noaa.gov/gmd/webdata/ccgg/trends/co2/co2_annmean_mlo.txt"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ourworldindata.org/co2-and-other-greenhouse-gas-emissions/" TargetMode="External"/><Relationship Id="rId4" Type="http://schemas.openxmlformats.org/officeDocument/2006/relationships/hyperlink" Target="https://www.ncdc.noaa.gov/paleo-search/study/17975"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i.org/10.5194/essd-12-3269-2020"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i.org/10.5194/essd-12-3269-202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r>
              <a:rPr lang="en-US" dirty="0" smtClean="0"/>
              <a:t>In the last 100 years the average</a:t>
            </a:r>
            <a:r>
              <a:rPr lang="en-US" baseline="0" dirty="0" smtClean="0"/>
              <a:t> world temperature increased of about 1 </a:t>
            </a:r>
            <a:r>
              <a:rPr lang="de-CH" b="1" dirty="0" smtClean="0"/>
              <a:t>°</a:t>
            </a:r>
            <a:r>
              <a:rPr lang="en-US" baseline="0" dirty="0" smtClean="0"/>
              <a:t>C, the temperature increase accelerated in the last </a:t>
            </a:r>
            <a:r>
              <a:rPr lang="en-US" dirty="0" smtClean="0"/>
              <a:t>30 years (</a:t>
            </a:r>
            <a:r>
              <a:rPr lang="en-US" baseline="0" dirty="0" smtClean="0"/>
              <a:t>0.7 </a:t>
            </a:r>
            <a:r>
              <a:rPr lang="de-CH" b="1" dirty="0" smtClean="0"/>
              <a:t>°</a:t>
            </a:r>
            <a:r>
              <a:rPr lang="en-US" baseline="0" dirty="0" smtClean="0"/>
              <a:t>C increase compared to average 1961-1990).</a:t>
            </a:r>
            <a:endParaRPr lang="en-US" dirty="0" smtClean="0"/>
          </a:p>
          <a:p>
            <a:endParaRPr lang="en-US" dirty="0" smtClean="0"/>
          </a:p>
          <a:p>
            <a:r>
              <a:rPr lang="en-US" b="1" dirty="0" smtClean="0"/>
              <a:t>Data:</a:t>
            </a:r>
          </a:p>
          <a:p>
            <a:endParaRPr lang="en-US" dirty="0" smtClean="0"/>
          </a:p>
          <a:p>
            <a:r>
              <a:rPr lang="en-US" dirty="0" smtClean="0"/>
              <a:t>Data from 1850 onward was obtained from HadCRUT4 (</a:t>
            </a:r>
            <a:r>
              <a:rPr lang="en-US" dirty="0" smtClean="0">
                <a:hlinkClick r:id="rId3"/>
              </a:rPr>
              <a:t>https://www.metoffice.gov.uk/hadobs/hadcrut4/</a:t>
            </a:r>
            <a:r>
              <a:rPr lang="en-US" dirty="0" smtClean="0"/>
              <a:t>). HadCRUT4 is a gridded dataset of global historical surface temperature anomalies relative to a 1961-1990 reference period. Data are available for each month since January 1850, on a 5 degree grid.</a:t>
            </a:r>
          </a:p>
          <a:p>
            <a:endParaRPr lang="en-US" dirty="0" smtClean="0"/>
          </a:p>
          <a:p>
            <a:r>
              <a:rPr lang="en-US" dirty="0" smtClean="0"/>
              <a:t>Citation: </a:t>
            </a:r>
            <a:r>
              <a:rPr lang="en-US" dirty="0" err="1" smtClean="0"/>
              <a:t>Morice</a:t>
            </a:r>
            <a:r>
              <a:rPr lang="en-US" dirty="0" smtClean="0"/>
              <a:t>, C. P., Kennedy, J. J., Rayner, N. A., and Jones, P. D. (2012), Quantifying uncertainties in global and regional temperature change using an ensemble of observational estimates: The HadCRUT4 data set, J. </a:t>
            </a:r>
            <a:r>
              <a:rPr lang="en-US" dirty="0" err="1" smtClean="0"/>
              <a:t>Geophys</a:t>
            </a:r>
            <a:r>
              <a:rPr lang="en-US" dirty="0" smtClean="0"/>
              <a:t>. Res., 117, D08101, doi:10.1029/2011JD017187.</a:t>
            </a:r>
          </a:p>
          <a:p>
            <a:r>
              <a:rPr lang="en-US" dirty="0" smtClean="0"/>
              <a:t>Download global yearly data: </a:t>
            </a:r>
            <a:r>
              <a:rPr lang="en-US" dirty="0" smtClean="0">
                <a:hlinkClick r:id="rId4"/>
              </a:rPr>
              <a:t>https://www.metoffice.gov.uk/hadobs/hadcrut4/data/current/time_series/HadCRUT.4.6.0.0.annual_ns_avg.txt</a:t>
            </a:r>
            <a:r>
              <a:rPr lang="en-US" dirty="0" smtClean="0"/>
              <a:t>.</a:t>
            </a:r>
          </a:p>
          <a:p>
            <a:r>
              <a:rPr lang="en-US" dirty="0" smtClean="0"/>
              <a:t>File format: </a:t>
            </a:r>
            <a:r>
              <a:rPr lang="en-US" dirty="0" smtClean="0">
                <a:hlinkClick r:id="rId5"/>
              </a:rPr>
              <a:t>https://www.metoffice.gov.uk/hadobs/hadcrut4/data/current/series_format.html</a:t>
            </a:r>
            <a:r>
              <a:rPr lang="en-US" dirty="0" smtClean="0"/>
              <a:t>.</a:t>
            </a:r>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1</a:t>
            </a:fld>
            <a:endParaRPr lang="de-CH"/>
          </a:p>
        </p:txBody>
      </p:sp>
    </p:spTree>
    <p:extLst>
      <p:ext uri="{BB962C8B-B14F-4D97-AF65-F5344CB8AC3E}">
        <p14:creationId xmlns:p14="http://schemas.microsoft.com/office/powerpoint/2010/main" val="33639341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en-US" b="1" dirty="0" smtClean="0"/>
          </a:p>
          <a:p>
            <a:r>
              <a:rPr lang="en-US" b="0" dirty="0" smtClean="0"/>
              <a:t>Higher CO2 (and other greenhouse gases) concentration in the atmosphere increase the greenhouse effect.</a:t>
            </a:r>
          </a:p>
          <a:p>
            <a:endParaRPr lang="en-US" b="1" dirty="0" smtClean="0"/>
          </a:p>
          <a:p>
            <a:r>
              <a:rPr lang="en-US" b="1" dirty="0" smtClean="0"/>
              <a:t>Data:</a:t>
            </a:r>
          </a:p>
          <a:p>
            <a:endParaRPr lang="de-CH" sz="1200" b="0" i="0" u="none" strike="noStrike" kern="1200" baseline="0" dirty="0" smtClean="0">
              <a:solidFill>
                <a:schemeClr val="tx1"/>
              </a:solidFill>
              <a:latin typeface="+mn-lt"/>
              <a:ea typeface="+mn-ea"/>
              <a:cs typeface="+mn-cs"/>
            </a:endParaRPr>
          </a:p>
          <a:p>
            <a:r>
              <a:rPr lang="de-CH" sz="1200" b="0" i="0" u="none" strike="noStrike" kern="1200" baseline="0" dirty="0" err="1" smtClean="0">
                <a:solidFill>
                  <a:schemeClr val="tx1"/>
                </a:solidFill>
                <a:latin typeface="+mn-lt"/>
                <a:ea typeface="+mn-ea"/>
                <a:cs typeface="+mn-cs"/>
              </a:rPr>
              <a:t>Figure</a:t>
            </a:r>
            <a:r>
              <a:rPr lang="de-CH" sz="1200" b="0" i="0" u="none" strike="noStrike" kern="1200" baseline="0" dirty="0" smtClean="0">
                <a:solidFill>
                  <a:schemeClr val="tx1"/>
                </a:solidFill>
                <a:latin typeface="+mn-lt"/>
                <a:ea typeface="+mn-ea"/>
                <a:cs typeface="+mn-cs"/>
              </a:rPr>
              <a:t> 1 </a:t>
            </a:r>
            <a:r>
              <a:rPr lang="de-CH" sz="1200" b="0" i="0" u="none" strike="noStrike" kern="1200" baseline="0" dirty="0" err="1" smtClean="0">
                <a:solidFill>
                  <a:schemeClr val="tx1"/>
                </a:solidFill>
                <a:latin typeface="+mn-lt"/>
                <a:ea typeface="+mn-ea"/>
                <a:cs typeface="+mn-cs"/>
              </a:rPr>
              <a:t>from</a:t>
            </a:r>
            <a:r>
              <a:rPr lang="de-CH" sz="1200" b="0" i="0" u="none" strike="noStrike" kern="1200" baseline="0" dirty="0" smtClean="0">
                <a:solidFill>
                  <a:schemeClr val="tx1"/>
                </a:solidFill>
                <a:latin typeface="+mn-lt"/>
                <a:ea typeface="+mn-ea"/>
                <a:cs typeface="+mn-cs"/>
              </a:rPr>
              <a:t> Wild et al. 2015</a:t>
            </a:r>
          </a:p>
          <a:p>
            <a:endParaRPr lang="de-CH" sz="1200" b="0" i="0" u="none" strike="noStrike" kern="1200" baseline="0" dirty="0" smtClean="0">
              <a:solidFill>
                <a:schemeClr val="tx1"/>
              </a:solidFill>
              <a:latin typeface="+mn-lt"/>
              <a:ea typeface="+mn-ea"/>
              <a:cs typeface="+mn-cs"/>
            </a:endParaRPr>
          </a:p>
          <a:p>
            <a:r>
              <a:rPr lang="de-CH" sz="1200" b="0" i="0" u="none" strike="noStrike" kern="1200" baseline="0" dirty="0" err="1" smtClean="0">
                <a:solidFill>
                  <a:schemeClr val="tx1"/>
                </a:solidFill>
                <a:latin typeface="+mn-lt"/>
                <a:ea typeface="+mn-ea"/>
                <a:cs typeface="+mn-cs"/>
              </a:rPr>
              <a:t>Schematic</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diagram</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of</a:t>
            </a:r>
            <a:r>
              <a:rPr lang="de-CH"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the global (land and ocean) annual mean energy balance of the Earth. Numbers indicate best estimates for the magnitudes of </a:t>
            </a:r>
            <a:r>
              <a:rPr lang="de-CH" sz="1200" b="0" i="0" u="none" strike="noStrike" kern="1200" baseline="0" dirty="0" err="1" smtClean="0">
                <a:solidFill>
                  <a:schemeClr val="tx1"/>
                </a:solidFill>
                <a:latin typeface="+mn-lt"/>
                <a:ea typeface="+mn-ea"/>
                <a:cs typeface="+mn-cs"/>
              </a:rPr>
              <a:t>the</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globally</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averaged</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energy</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balance</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components</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together</a:t>
            </a:r>
            <a:r>
              <a:rPr lang="de-CH"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with their uncertainty ranges in </a:t>
            </a:r>
            <a:r>
              <a:rPr lang="de-CH" sz="1200" b="0" i="0" u="none" strike="noStrike" kern="1200" baseline="0" dirty="0" err="1" smtClean="0">
                <a:solidFill>
                  <a:schemeClr val="tx1"/>
                </a:solidFill>
                <a:latin typeface="+mn-lt"/>
                <a:ea typeface="+mn-ea"/>
                <a:cs typeface="+mn-cs"/>
              </a:rPr>
              <a:t>parentheses</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representing</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present</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day</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climate</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conditions</a:t>
            </a:r>
            <a:r>
              <a:rPr lang="de-CH" sz="1200" b="0" i="0" u="none" strike="noStrike" kern="1200" baseline="0" dirty="0" smtClean="0">
                <a:solidFill>
                  <a:schemeClr val="tx1"/>
                </a:solidFill>
                <a:latin typeface="+mn-lt"/>
                <a:ea typeface="+mn-ea"/>
                <a:cs typeface="+mn-cs"/>
              </a:rPr>
              <a:t> at </a:t>
            </a:r>
            <a:r>
              <a:rPr lang="en-US" sz="1200" b="0" i="0" u="none" strike="noStrike" kern="1200" baseline="0" dirty="0" smtClean="0">
                <a:solidFill>
                  <a:schemeClr val="tx1"/>
                </a:solidFill>
                <a:latin typeface="+mn-lt"/>
                <a:ea typeface="+mn-ea"/>
                <a:cs typeface="+mn-cs"/>
              </a:rPr>
              <a:t>the beginning of the twenty-first </a:t>
            </a:r>
            <a:r>
              <a:rPr lang="de-CH" sz="1200" b="0" i="0" u="none" strike="noStrike" kern="1200" baseline="0" dirty="0" err="1" smtClean="0">
                <a:solidFill>
                  <a:schemeClr val="tx1"/>
                </a:solidFill>
                <a:latin typeface="+mn-lt"/>
                <a:ea typeface="+mn-ea"/>
                <a:cs typeface="+mn-cs"/>
              </a:rPr>
              <a:t>century</a:t>
            </a:r>
            <a:r>
              <a:rPr lang="de-CH" sz="1200" b="0" i="0" u="none" strike="noStrike" kern="1200" baseline="0" dirty="0" smtClean="0">
                <a:solidFill>
                  <a:schemeClr val="tx1"/>
                </a:solidFill>
                <a:latin typeface="+mn-lt"/>
                <a:ea typeface="+mn-ea"/>
                <a:cs typeface="+mn-cs"/>
              </a:rPr>
              <a:t>. The </a:t>
            </a:r>
            <a:r>
              <a:rPr lang="de-CH" sz="1200" b="0" i="0" u="none" strike="noStrike" kern="1200" baseline="0" dirty="0" err="1" smtClean="0">
                <a:solidFill>
                  <a:schemeClr val="tx1"/>
                </a:solidFill>
                <a:latin typeface="+mn-lt"/>
                <a:ea typeface="+mn-ea"/>
                <a:cs typeface="+mn-cs"/>
              </a:rPr>
              <a:t>surface</a:t>
            </a:r>
            <a:r>
              <a:rPr lang="de-CH" sz="1200" b="0" i="0" u="none" strike="noStrike" kern="1200" baseline="0" dirty="0" smtClean="0">
                <a:solidFill>
                  <a:schemeClr val="tx1"/>
                </a:solidFill>
                <a:latin typeface="+mn-lt"/>
                <a:ea typeface="+mn-ea"/>
                <a:cs typeface="+mn-cs"/>
              </a:rPr>
              <a:t> thermal </a:t>
            </a:r>
            <a:r>
              <a:rPr lang="en-US" sz="1200" b="0" i="0" u="none" strike="noStrike" kern="1200" baseline="0" dirty="0" smtClean="0">
                <a:solidFill>
                  <a:schemeClr val="tx1"/>
                </a:solidFill>
                <a:latin typeface="+mn-lt"/>
                <a:ea typeface="+mn-ea"/>
                <a:cs typeface="+mn-cs"/>
              </a:rPr>
              <a:t>upward flux contains both the </a:t>
            </a:r>
            <a:r>
              <a:rPr lang="de-CH" sz="1200" b="0" i="0" u="none" strike="noStrike" kern="1200" baseline="0" dirty="0" err="1" smtClean="0">
                <a:solidFill>
                  <a:schemeClr val="tx1"/>
                </a:solidFill>
                <a:latin typeface="+mn-lt"/>
                <a:ea typeface="+mn-ea"/>
                <a:cs typeface="+mn-cs"/>
              </a:rPr>
              <a:t>surface</a:t>
            </a:r>
            <a:r>
              <a:rPr lang="de-CH" sz="1200" b="0" i="0" u="none" strike="noStrike" kern="1200" baseline="0" dirty="0" smtClean="0">
                <a:solidFill>
                  <a:schemeClr val="tx1"/>
                </a:solidFill>
                <a:latin typeface="+mn-lt"/>
                <a:ea typeface="+mn-ea"/>
                <a:cs typeface="+mn-cs"/>
              </a:rPr>
              <a:t> thermal </a:t>
            </a:r>
            <a:r>
              <a:rPr lang="de-CH" sz="1200" b="0" i="0" u="none" strike="noStrike" kern="1200" baseline="0" dirty="0" err="1" smtClean="0">
                <a:solidFill>
                  <a:schemeClr val="tx1"/>
                </a:solidFill>
                <a:latin typeface="+mn-lt"/>
                <a:ea typeface="+mn-ea"/>
                <a:cs typeface="+mn-cs"/>
              </a:rPr>
              <a:t>emission</a:t>
            </a:r>
            <a:r>
              <a:rPr lang="de-CH" sz="1200" b="0" i="0" u="none" strike="noStrike" kern="1200" baseline="0" dirty="0" smtClean="0">
                <a:solidFill>
                  <a:schemeClr val="tx1"/>
                </a:solidFill>
                <a:latin typeface="+mn-lt"/>
                <a:ea typeface="+mn-ea"/>
                <a:cs typeface="+mn-cs"/>
              </a:rPr>
              <a:t> </a:t>
            </a:r>
            <a:r>
              <a:rPr lang="de-CH" sz="1200" b="0" i="0" u="none" strike="noStrike" kern="1200" baseline="0" dirty="0" err="1" smtClean="0">
                <a:solidFill>
                  <a:schemeClr val="tx1"/>
                </a:solidFill>
                <a:latin typeface="+mn-lt"/>
                <a:ea typeface="+mn-ea"/>
                <a:cs typeface="+mn-cs"/>
              </a:rPr>
              <a:t>and</a:t>
            </a:r>
            <a:r>
              <a:rPr lang="de-CH" sz="1200" b="0"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a small contribution from the reflected part of the downward thermal radiation. Units Wm</a:t>
            </a:r>
            <a:r>
              <a:rPr lang="en-US" sz="1200" b="0" i="0" u="none" strike="noStrike" kern="1200" baseline="30000" dirty="0" smtClean="0">
                <a:solidFill>
                  <a:schemeClr val="tx1"/>
                </a:solidFill>
                <a:latin typeface="+mn-lt"/>
                <a:ea typeface="+mn-ea"/>
                <a:cs typeface="+mn-cs"/>
              </a:rPr>
              <a:t>2</a:t>
            </a:r>
            <a:r>
              <a:rPr lang="en-US" sz="1200" b="0" i="0" u="none" strike="noStrike" kern="1200" baseline="0" dirty="0" smtClean="0">
                <a:solidFill>
                  <a:schemeClr val="tx1"/>
                </a:solidFill>
                <a:latin typeface="+mn-lt"/>
                <a:ea typeface="+mn-ea"/>
                <a:cs typeface="+mn-cs"/>
              </a:rPr>
              <a:t>.</a:t>
            </a:r>
          </a:p>
          <a:p>
            <a:endParaRPr lang="de-CH" dirty="0" smtClean="0"/>
          </a:p>
          <a:p>
            <a:r>
              <a:rPr lang="de-CH" dirty="0" err="1" smtClean="0"/>
              <a:t>Citation</a:t>
            </a:r>
            <a:r>
              <a:rPr lang="de-CH" dirty="0" smtClean="0"/>
              <a:t>: </a:t>
            </a:r>
            <a:r>
              <a:rPr lang="en-US" dirty="0" smtClean="0"/>
              <a:t>Wild, M., </a:t>
            </a:r>
            <a:r>
              <a:rPr lang="en-US" dirty="0" err="1" smtClean="0"/>
              <a:t>Folini</a:t>
            </a:r>
            <a:r>
              <a:rPr lang="en-US" dirty="0" smtClean="0"/>
              <a:t>, D., </a:t>
            </a:r>
            <a:r>
              <a:rPr lang="en-US" dirty="0" err="1" smtClean="0"/>
              <a:t>Hakuba</a:t>
            </a:r>
            <a:r>
              <a:rPr lang="en-US" dirty="0" smtClean="0"/>
              <a:t>, M.Z. </a:t>
            </a:r>
            <a:r>
              <a:rPr lang="en-US" i="1" dirty="0" smtClean="0"/>
              <a:t>et al.</a:t>
            </a:r>
            <a:r>
              <a:rPr lang="en-US" dirty="0" smtClean="0"/>
              <a:t> The energy balance over land and oceans: an assessment based on direct observations and CMIP5 climate models. </a:t>
            </a:r>
            <a:r>
              <a:rPr lang="en-US" i="1" dirty="0" err="1" smtClean="0"/>
              <a:t>Clim</a:t>
            </a:r>
            <a:r>
              <a:rPr lang="en-US" i="1" dirty="0" smtClean="0"/>
              <a:t> </a:t>
            </a:r>
            <a:r>
              <a:rPr lang="en-US" i="1" dirty="0" err="1" smtClean="0"/>
              <a:t>Dyn</a:t>
            </a:r>
            <a:r>
              <a:rPr lang="en-US" dirty="0" smtClean="0"/>
              <a:t> </a:t>
            </a:r>
            <a:r>
              <a:rPr lang="en-US" b="1" dirty="0" smtClean="0"/>
              <a:t>44, </a:t>
            </a:r>
            <a:r>
              <a:rPr lang="en-US" dirty="0" smtClean="0"/>
              <a:t>3393–3429 (2015). https://doi.org/10.1007/s00382-014-2430-z.</a:t>
            </a:r>
          </a:p>
          <a:p>
            <a:endParaRPr lang="de-CH" dirty="0" smtClean="0"/>
          </a:p>
        </p:txBody>
      </p:sp>
      <p:sp>
        <p:nvSpPr>
          <p:cNvPr id="4" name="Slide Number Placeholder 3"/>
          <p:cNvSpPr>
            <a:spLocks noGrp="1"/>
          </p:cNvSpPr>
          <p:nvPr>
            <p:ph type="sldNum" sz="quarter" idx="10"/>
          </p:nvPr>
        </p:nvSpPr>
        <p:spPr/>
        <p:txBody>
          <a:bodyPr/>
          <a:lstStyle/>
          <a:p>
            <a:fld id="{550BA0D9-B797-4B33-9248-7771BFA5AEF3}" type="slidenum">
              <a:rPr lang="de-CH" smtClean="0"/>
              <a:t>10</a:t>
            </a:fld>
            <a:endParaRPr lang="de-CH"/>
          </a:p>
        </p:txBody>
      </p:sp>
    </p:spTree>
    <p:extLst>
      <p:ext uri="{BB962C8B-B14F-4D97-AF65-F5344CB8AC3E}">
        <p14:creationId xmlns:p14="http://schemas.microsoft.com/office/powerpoint/2010/main" val="4207662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de-CH" dirty="0" smtClean="0"/>
          </a:p>
          <a:p>
            <a:r>
              <a:rPr lang="de-CH" dirty="0" err="1" smtClean="0"/>
              <a:t>Since</a:t>
            </a:r>
            <a:r>
              <a:rPr lang="de-CH" dirty="0" smtClean="0"/>
              <a:t> 1979 </a:t>
            </a:r>
            <a:r>
              <a:rPr lang="de-CH" dirty="0" err="1" smtClean="0"/>
              <a:t>there</a:t>
            </a:r>
            <a:r>
              <a:rPr lang="de-CH" dirty="0" smtClean="0"/>
              <a:t> </a:t>
            </a:r>
            <a:r>
              <a:rPr lang="de-CH" dirty="0" err="1" smtClean="0"/>
              <a:t>are</a:t>
            </a:r>
            <a:r>
              <a:rPr lang="de-CH" dirty="0" smtClean="0"/>
              <a:t> </a:t>
            </a:r>
            <a:r>
              <a:rPr lang="de-CH" dirty="0" err="1" smtClean="0"/>
              <a:t>measurements</a:t>
            </a:r>
            <a:r>
              <a:rPr lang="de-CH" dirty="0" smtClean="0"/>
              <a:t> </a:t>
            </a:r>
            <a:r>
              <a:rPr lang="de-CH" dirty="0" err="1" smtClean="0"/>
              <a:t>of</a:t>
            </a:r>
            <a:r>
              <a:rPr lang="de-CH" dirty="0" smtClean="0"/>
              <a:t> </a:t>
            </a:r>
            <a:r>
              <a:rPr lang="de-CH" dirty="0" err="1" smtClean="0"/>
              <a:t>the</a:t>
            </a:r>
            <a:r>
              <a:rPr lang="de-CH" dirty="0" smtClean="0"/>
              <a:t> </a:t>
            </a:r>
            <a:r>
              <a:rPr lang="de-CH" dirty="0" err="1" smtClean="0"/>
              <a:t>intensity</a:t>
            </a:r>
            <a:r>
              <a:rPr lang="de-CH" dirty="0" smtClean="0"/>
              <a:t> </a:t>
            </a:r>
            <a:r>
              <a:rPr lang="de-CH" dirty="0" err="1" smtClean="0"/>
              <a:t>of</a:t>
            </a:r>
            <a:r>
              <a:rPr lang="de-CH" dirty="0" smtClean="0"/>
              <a:t> solar </a:t>
            </a:r>
            <a:r>
              <a:rPr lang="de-CH" dirty="0" err="1" smtClean="0"/>
              <a:t>radiation</a:t>
            </a:r>
            <a:r>
              <a:rPr lang="de-CH" dirty="0" smtClean="0"/>
              <a:t>. </a:t>
            </a:r>
            <a:r>
              <a:rPr lang="de-CH" dirty="0" err="1" smtClean="0"/>
              <a:t>While</a:t>
            </a:r>
            <a:r>
              <a:rPr lang="de-CH" baseline="0" dirty="0" smtClean="0"/>
              <a:t> total solar </a:t>
            </a:r>
            <a:r>
              <a:rPr lang="de-CH" baseline="0" dirty="0" err="1" smtClean="0"/>
              <a:t>irradiance</a:t>
            </a:r>
            <a:r>
              <a:rPr lang="de-CH" baseline="0" dirty="0" smtClean="0"/>
              <a:t> </a:t>
            </a:r>
            <a:r>
              <a:rPr lang="de-CH" baseline="0" dirty="0" err="1" smtClean="0"/>
              <a:t>is</a:t>
            </a:r>
            <a:r>
              <a:rPr lang="de-CH" baseline="0" dirty="0" smtClean="0"/>
              <a:t> </a:t>
            </a:r>
            <a:r>
              <a:rPr lang="de-CH" baseline="0" dirty="0" err="1" smtClean="0"/>
              <a:t>highly</a:t>
            </a:r>
            <a:r>
              <a:rPr lang="de-CH" baseline="0" dirty="0" smtClean="0"/>
              <a:t> variable on </a:t>
            </a:r>
            <a:r>
              <a:rPr lang="de-CH" baseline="0" dirty="0" err="1" smtClean="0"/>
              <a:t>short</a:t>
            </a:r>
            <a:r>
              <a:rPr lang="de-CH" baseline="0" dirty="0" smtClean="0"/>
              <a:t> time </a:t>
            </a:r>
            <a:r>
              <a:rPr lang="de-CH" baseline="0" dirty="0" err="1" smtClean="0"/>
              <a:t>scales</a:t>
            </a:r>
            <a:r>
              <a:rPr lang="de-CH" baseline="0" dirty="0" smtClean="0"/>
              <a:t> (</a:t>
            </a:r>
            <a:r>
              <a:rPr lang="de-CH" baseline="0" dirty="0" err="1" smtClean="0"/>
              <a:t>days</a:t>
            </a:r>
            <a:r>
              <a:rPr lang="de-CH" baseline="0" dirty="0" smtClean="0"/>
              <a:t>) </a:t>
            </a:r>
            <a:r>
              <a:rPr lang="de-CH" baseline="0" dirty="0" err="1" smtClean="0"/>
              <a:t>it</a:t>
            </a:r>
            <a:r>
              <a:rPr lang="de-CH" baseline="0" dirty="0" smtClean="0"/>
              <a:t> </a:t>
            </a:r>
            <a:r>
              <a:rPr lang="de-CH" baseline="0" dirty="0" err="1" smtClean="0"/>
              <a:t>is</a:t>
            </a:r>
            <a:r>
              <a:rPr lang="de-CH" baseline="0" dirty="0" smtClean="0"/>
              <a:t> evident </a:t>
            </a:r>
            <a:r>
              <a:rPr lang="de-CH" baseline="0" dirty="0" err="1" smtClean="0"/>
              <a:t>that</a:t>
            </a:r>
            <a:r>
              <a:rPr lang="de-CH" baseline="0" dirty="0" smtClean="0"/>
              <a:t> solar </a:t>
            </a:r>
            <a:r>
              <a:rPr lang="de-CH" baseline="0" dirty="0" err="1" smtClean="0"/>
              <a:t>activity</a:t>
            </a:r>
            <a:r>
              <a:rPr lang="de-CH" baseline="0" dirty="0" smtClean="0"/>
              <a:t> </a:t>
            </a:r>
            <a:r>
              <a:rPr lang="de-CH" baseline="0" dirty="0" err="1" smtClean="0"/>
              <a:t>follows</a:t>
            </a:r>
            <a:r>
              <a:rPr lang="de-CH" baseline="0" dirty="0" smtClean="0"/>
              <a:t> </a:t>
            </a:r>
            <a:r>
              <a:rPr lang="de-CH" baseline="0" dirty="0" err="1" smtClean="0"/>
              <a:t>cycles</a:t>
            </a:r>
            <a:r>
              <a:rPr lang="de-CH" baseline="0" dirty="0" smtClean="0"/>
              <a:t> </a:t>
            </a:r>
            <a:r>
              <a:rPr lang="de-CH" baseline="0" dirty="0" err="1" smtClean="0"/>
              <a:t>of</a:t>
            </a:r>
            <a:r>
              <a:rPr lang="de-CH" baseline="0" dirty="0" smtClean="0"/>
              <a:t> 11 </a:t>
            </a:r>
            <a:r>
              <a:rPr lang="de-CH" baseline="0" dirty="0" err="1" smtClean="0"/>
              <a:t>years</a:t>
            </a:r>
            <a:r>
              <a:rPr lang="de-CH" baseline="0" dirty="0" smtClean="0"/>
              <a:t>. These </a:t>
            </a:r>
            <a:r>
              <a:rPr lang="de-CH" baseline="0" dirty="0" err="1" smtClean="0"/>
              <a:t>cycles</a:t>
            </a:r>
            <a:r>
              <a:rPr lang="de-CH" baseline="0" dirty="0" smtClean="0"/>
              <a:t> </a:t>
            </a:r>
            <a:r>
              <a:rPr lang="de-CH" baseline="0" dirty="0" err="1" smtClean="0"/>
              <a:t>were</a:t>
            </a:r>
            <a:r>
              <a:rPr lang="de-CH" baseline="0" dirty="0" smtClean="0"/>
              <a:t> </a:t>
            </a:r>
            <a:r>
              <a:rPr lang="de-CH" baseline="0" dirty="0" err="1" smtClean="0"/>
              <a:t>already</a:t>
            </a:r>
            <a:r>
              <a:rPr lang="de-CH" baseline="0" dirty="0" smtClean="0"/>
              <a:t> </a:t>
            </a:r>
            <a:r>
              <a:rPr lang="de-CH" baseline="0" dirty="0" err="1" smtClean="0"/>
              <a:t>discovered</a:t>
            </a:r>
            <a:r>
              <a:rPr lang="de-CH" baseline="0" dirty="0" smtClean="0"/>
              <a:t> </a:t>
            </a:r>
            <a:r>
              <a:rPr lang="de-CH" baseline="0" dirty="0" err="1" smtClean="0"/>
              <a:t>through</a:t>
            </a:r>
            <a:r>
              <a:rPr lang="de-CH" baseline="0" dirty="0" smtClean="0"/>
              <a:t> </a:t>
            </a:r>
            <a:r>
              <a:rPr lang="de-CH" baseline="0" dirty="0" err="1" smtClean="0"/>
              <a:t>the</a:t>
            </a:r>
            <a:r>
              <a:rPr lang="de-CH" baseline="0" dirty="0" smtClean="0"/>
              <a:t> </a:t>
            </a:r>
            <a:r>
              <a:rPr lang="de-CH" baseline="0" dirty="0" err="1" smtClean="0"/>
              <a:t>obervation</a:t>
            </a:r>
            <a:r>
              <a:rPr lang="de-CH" baseline="0" dirty="0" smtClean="0"/>
              <a:t> </a:t>
            </a:r>
            <a:r>
              <a:rPr lang="de-CH" baseline="0" dirty="0" err="1" smtClean="0"/>
              <a:t>of</a:t>
            </a:r>
            <a:r>
              <a:rPr lang="de-CH" baseline="0" dirty="0" smtClean="0"/>
              <a:t> </a:t>
            </a:r>
            <a:r>
              <a:rPr lang="de-CH" baseline="0" dirty="0" err="1" smtClean="0"/>
              <a:t>sunspots</a:t>
            </a:r>
            <a:r>
              <a:rPr lang="de-CH" baseline="0" dirty="0" smtClean="0"/>
              <a:t>.</a:t>
            </a:r>
            <a:r>
              <a:rPr lang="de-CH" dirty="0" smtClean="0"/>
              <a:t> </a:t>
            </a:r>
            <a:r>
              <a:rPr lang="de-CH" dirty="0" err="1" smtClean="0"/>
              <a:t>C</a:t>
            </a:r>
            <a:r>
              <a:rPr lang="de-CH" baseline="0" dirty="0" err="1" smtClean="0"/>
              <a:t>hanges</a:t>
            </a:r>
            <a:r>
              <a:rPr lang="de-CH" baseline="0" dirty="0" smtClean="0"/>
              <a:t> in solar </a:t>
            </a:r>
            <a:r>
              <a:rPr lang="de-CH" baseline="0" dirty="0" err="1" smtClean="0"/>
              <a:t>activity</a:t>
            </a:r>
            <a:r>
              <a:rPr lang="de-CH" baseline="0" dirty="0" smtClean="0"/>
              <a:t> </a:t>
            </a:r>
            <a:r>
              <a:rPr lang="de-CH" baseline="0" dirty="0" err="1" smtClean="0"/>
              <a:t>can</a:t>
            </a:r>
            <a:r>
              <a:rPr lang="de-CH" baseline="0" dirty="0" smtClean="0"/>
              <a:t> </a:t>
            </a:r>
            <a:r>
              <a:rPr lang="de-CH" baseline="0" dirty="0" err="1" smtClean="0"/>
              <a:t>influence</a:t>
            </a:r>
            <a:r>
              <a:rPr lang="de-CH" baseline="0" dirty="0" smtClean="0"/>
              <a:t> </a:t>
            </a:r>
            <a:r>
              <a:rPr lang="de-CH" baseline="0" dirty="0" err="1" smtClean="0"/>
              <a:t>earth’s</a:t>
            </a:r>
            <a:r>
              <a:rPr lang="de-CH" baseline="0" dirty="0" smtClean="0"/>
              <a:t> </a:t>
            </a:r>
            <a:r>
              <a:rPr lang="de-CH" baseline="0" dirty="0" err="1" smtClean="0"/>
              <a:t>climate</a:t>
            </a:r>
            <a:r>
              <a:rPr lang="de-CH" baseline="0" dirty="0" smtClean="0"/>
              <a:t> </a:t>
            </a:r>
            <a:r>
              <a:rPr lang="de-CH" baseline="0" dirty="0" err="1" smtClean="0"/>
              <a:t>significantly</a:t>
            </a:r>
            <a:r>
              <a:rPr lang="de-CH" baseline="0" dirty="0" smtClean="0"/>
              <a:t>. </a:t>
            </a:r>
            <a:r>
              <a:rPr lang="de-CH" baseline="0" dirty="0" err="1" smtClean="0"/>
              <a:t>However</a:t>
            </a:r>
            <a:r>
              <a:rPr lang="de-CH" baseline="0" dirty="0" smtClean="0"/>
              <a:t>, in </a:t>
            </a:r>
            <a:r>
              <a:rPr lang="de-CH" baseline="0" dirty="0" err="1" smtClean="0"/>
              <a:t>the</a:t>
            </a:r>
            <a:r>
              <a:rPr lang="de-CH" baseline="0" dirty="0" smtClean="0"/>
              <a:t> last 40 </a:t>
            </a:r>
            <a:r>
              <a:rPr lang="de-CH" baseline="0" dirty="0" err="1" smtClean="0"/>
              <a:t>years</a:t>
            </a:r>
            <a:r>
              <a:rPr lang="de-CH" baseline="0" dirty="0" smtClean="0"/>
              <a:t>, </a:t>
            </a:r>
            <a:r>
              <a:rPr lang="de-CH" baseline="0" dirty="0" err="1" smtClean="0"/>
              <a:t>there</a:t>
            </a:r>
            <a:r>
              <a:rPr lang="de-CH" baseline="0" dirty="0" smtClean="0"/>
              <a:t> </a:t>
            </a:r>
            <a:r>
              <a:rPr lang="de-CH" baseline="0" dirty="0" err="1" smtClean="0"/>
              <a:t>is</a:t>
            </a:r>
            <a:r>
              <a:rPr lang="de-CH" baseline="0" dirty="0" smtClean="0"/>
              <a:t> </a:t>
            </a:r>
            <a:r>
              <a:rPr lang="de-CH" baseline="0" dirty="0" err="1" smtClean="0"/>
              <a:t>no</a:t>
            </a:r>
            <a:r>
              <a:rPr lang="de-CH" baseline="0" dirty="0" smtClean="0"/>
              <a:t> </a:t>
            </a:r>
            <a:r>
              <a:rPr lang="de-CH" baseline="0" dirty="0" err="1" smtClean="0"/>
              <a:t>evidence</a:t>
            </a:r>
            <a:r>
              <a:rPr lang="de-CH" baseline="0" dirty="0" smtClean="0"/>
              <a:t> </a:t>
            </a:r>
            <a:r>
              <a:rPr lang="de-CH" baseline="0" dirty="0" err="1" smtClean="0"/>
              <a:t>for</a:t>
            </a:r>
            <a:r>
              <a:rPr lang="de-CH" baseline="0" dirty="0" smtClean="0"/>
              <a:t> an </a:t>
            </a:r>
            <a:r>
              <a:rPr lang="de-CH" baseline="0" dirty="0" err="1" smtClean="0"/>
              <a:t>increase</a:t>
            </a:r>
            <a:r>
              <a:rPr lang="de-CH" baseline="0" dirty="0" smtClean="0"/>
              <a:t> </a:t>
            </a:r>
            <a:r>
              <a:rPr lang="de-CH" baseline="0" dirty="0" err="1" smtClean="0"/>
              <a:t>of</a:t>
            </a:r>
            <a:r>
              <a:rPr lang="de-CH" baseline="0" dirty="0" smtClean="0"/>
              <a:t> </a:t>
            </a:r>
            <a:r>
              <a:rPr lang="de-CH" baseline="0" dirty="0" err="1" smtClean="0"/>
              <a:t>the</a:t>
            </a:r>
            <a:r>
              <a:rPr lang="de-CH" baseline="0" dirty="0" smtClean="0"/>
              <a:t> solar </a:t>
            </a:r>
            <a:r>
              <a:rPr lang="de-CH" baseline="0" dirty="0" err="1" smtClean="0"/>
              <a:t>energy</a:t>
            </a:r>
            <a:r>
              <a:rPr lang="de-CH" baseline="0" dirty="0" smtClean="0"/>
              <a:t> </a:t>
            </a:r>
            <a:r>
              <a:rPr lang="de-CH" baseline="0" dirty="0" err="1" smtClean="0"/>
              <a:t>received</a:t>
            </a:r>
            <a:r>
              <a:rPr lang="de-CH" baseline="0" dirty="0" smtClean="0"/>
              <a:t> </a:t>
            </a:r>
            <a:r>
              <a:rPr lang="de-CH" baseline="0" dirty="0" err="1" smtClean="0"/>
              <a:t>by</a:t>
            </a:r>
            <a:r>
              <a:rPr lang="de-CH" baseline="0" dirty="0" smtClean="0"/>
              <a:t> </a:t>
            </a:r>
            <a:r>
              <a:rPr lang="de-CH" baseline="0" dirty="0" err="1" smtClean="0"/>
              <a:t>earth</a:t>
            </a:r>
            <a:r>
              <a:rPr lang="de-CH" baseline="0" dirty="0" smtClean="0"/>
              <a:t>, not on </a:t>
            </a:r>
            <a:r>
              <a:rPr lang="de-CH" baseline="0" dirty="0" err="1" smtClean="0"/>
              <a:t>the</a:t>
            </a:r>
            <a:r>
              <a:rPr lang="de-CH" baseline="0" dirty="0" smtClean="0"/>
              <a:t> </a:t>
            </a:r>
            <a:r>
              <a:rPr lang="de-CH" baseline="0" dirty="0" err="1" smtClean="0"/>
              <a:t>scale</a:t>
            </a:r>
            <a:r>
              <a:rPr lang="de-CH" baseline="0" dirty="0" smtClean="0"/>
              <a:t> </a:t>
            </a:r>
            <a:r>
              <a:rPr lang="de-CH" baseline="0" dirty="0" err="1" smtClean="0"/>
              <a:t>necessary</a:t>
            </a:r>
            <a:r>
              <a:rPr lang="de-CH" baseline="0" dirty="0" smtClean="0"/>
              <a:t> </a:t>
            </a:r>
            <a:r>
              <a:rPr lang="de-CH" baseline="0" dirty="0" err="1" smtClean="0"/>
              <a:t>to</a:t>
            </a:r>
            <a:r>
              <a:rPr lang="de-CH" baseline="0" dirty="0" smtClean="0"/>
              <a:t> </a:t>
            </a:r>
            <a:r>
              <a:rPr lang="de-CH" baseline="0" dirty="0" err="1" smtClean="0"/>
              <a:t>explain</a:t>
            </a:r>
            <a:r>
              <a:rPr lang="de-CH" baseline="0" dirty="0" smtClean="0"/>
              <a:t> </a:t>
            </a:r>
            <a:r>
              <a:rPr lang="de-CH" baseline="0" dirty="0" err="1" smtClean="0"/>
              <a:t>the</a:t>
            </a:r>
            <a:r>
              <a:rPr lang="de-CH" baseline="0" dirty="0" smtClean="0"/>
              <a:t> </a:t>
            </a:r>
            <a:r>
              <a:rPr lang="de-CH" baseline="0" dirty="0" err="1" smtClean="0"/>
              <a:t>current</a:t>
            </a:r>
            <a:r>
              <a:rPr lang="de-CH" baseline="0" dirty="0" smtClean="0"/>
              <a:t> </a:t>
            </a:r>
            <a:r>
              <a:rPr lang="de-CH" baseline="0" dirty="0" err="1" smtClean="0"/>
              <a:t>warming</a:t>
            </a:r>
            <a:r>
              <a:rPr lang="de-CH" baseline="0" dirty="0" smtClean="0"/>
              <a:t>. </a:t>
            </a:r>
            <a:endParaRPr lang="en-US" b="1" dirty="0" smtClean="0"/>
          </a:p>
          <a:p>
            <a:endParaRPr lang="en-US" b="1" dirty="0" smtClean="0"/>
          </a:p>
          <a:p>
            <a:r>
              <a:rPr lang="en-US" b="1" dirty="0" smtClean="0"/>
              <a:t>Data</a:t>
            </a:r>
            <a:r>
              <a:rPr lang="en-US" b="1" dirty="0" smtClean="0"/>
              <a:t>:</a:t>
            </a:r>
          </a:p>
          <a:p>
            <a:endParaRPr lang="en-US" dirty="0" smtClean="0"/>
          </a:p>
          <a:p>
            <a:r>
              <a:rPr lang="en-US" dirty="0" smtClean="0"/>
              <a:t>This series is composed by measurements from several instruments in earth’s orbit,</a:t>
            </a:r>
            <a:r>
              <a:rPr lang="en-US" baseline="0" dirty="0" smtClean="0"/>
              <a:t> </a:t>
            </a:r>
            <a:r>
              <a:rPr lang="en-US" dirty="0" smtClean="0"/>
              <a:t>which are modeled with a neural network.</a:t>
            </a:r>
            <a:endParaRPr lang="en-US" dirty="0" smtClean="0"/>
          </a:p>
          <a:p>
            <a:endParaRPr lang="de-CH" dirty="0" smtClean="0"/>
          </a:p>
          <a:p>
            <a:r>
              <a:rPr lang="de-CH" dirty="0" err="1" smtClean="0"/>
              <a:t>Citation</a:t>
            </a:r>
            <a:r>
              <a:rPr lang="de-CH" dirty="0" smtClean="0"/>
              <a:t>: </a:t>
            </a:r>
            <a:r>
              <a:rPr lang="de-CH" dirty="0" err="1" smtClean="0"/>
              <a:t>Mauceri</a:t>
            </a:r>
            <a:r>
              <a:rPr lang="de-CH" dirty="0" smtClean="0"/>
              <a:t>, S., </a:t>
            </a:r>
            <a:r>
              <a:rPr lang="de-CH" dirty="0" err="1" smtClean="0"/>
              <a:t>Coddington</a:t>
            </a:r>
            <a:r>
              <a:rPr lang="de-CH" dirty="0" smtClean="0"/>
              <a:t>, O., Lyles, D. et al. </a:t>
            </a:r>
            <a:r>
              <a:rPr lang="de-CH" dirty="0" err="1" smtClean="0"/>
              <a:t>Neural</a:t>
            </a:r>
            <a:r>
              <a:rPr lang="de-CH" dirty="0" smtClean="0"/>
              <a:t> Network </a:t>
            </a:r>
            <a:r>
              <a:rPr lang="de-CH" dirty="0" err="1" smtClean="0"/>
              <a:t>for</a:t>
            </a:r>
            <a:r>
              <a:rPr lang="de-CH" dirty="0" smtClean="0"/>
              <a:t> Solar </a:t>
            </a:r>
            <a:r>
              <a:rPr lang="de-CH" dirty="0" err="1" smtClean="0"/>
              <a:t>Irradiance</a:t>
            </a:r>
            <a:r>
              <a:rPr lang="de-CH" dirty="0" smtClean="0"/>
              <a:t> Modeling (NN-SIM). Sol </a:t>
            </a:r>
            <a:r>
              <a:rPr lang="de-CH" dirty="0" err="1" smtClean="0"/>
              <a:t>Phys</a:t>
            </a:r>
            <a:r>
              <a:rPr lang="de-CH" dirty="0" smtClean="0"/>
              <a:t> 294, 160 (2019). </a:t>
            </a:r>
            <a:r>
              <a:rPr lang="de-CH" dirty="0" smtClean="0">
                <a:hlinkClick r:id="rId3"/>
              </a:rPr>
              <a:t>https://doi.org/10.1007/s11207-019-1555-y</a:t>
            </a:r>
            <a:endParaRPr lang="de-CH" dirty="0" smtClean="0"/>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11</a:t>
            </a:fld>
            <a:endParaRPr lang="de-CH"/>
          </a:p>
        </p:txBody>
      </p:sp>
    </p:spTree>
    <p:extLst>
      <p:ext uri="{BB962C8B-B14F-4D97-AF65-F5344CB8AC3E}">
        <p14:creationId xmlns:p14="http://schemas.microsoft.com/office/powerpoint/2010/main" val="3926589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de-CH" dirty="0" smtClean="0"/>
          </a:p>
          <a:p>
            <a:r>
              <a:rPr lang="de-CH" dirty="0" err="1" smtClean="0"/>
              <a:t>Since</a:t>
            </a:r>
            <a:r>
              <a:rPr lang="de-CH" dirty="0" smtClean="0"/>
              <a:t> 1979 </a:t>
            </a:r>
            <a:r>
              <a:rPr lang="de-CH" dirty="0" err="1" smtClean="0"/>
              <a:t>there</a:t>
            </a:r>
            <a:r>
              <a:rPr lang="de-CH" dirty="0" smtClean="0"/>
              <a:t> </a:t>
            </a:r>
            <a:r>
              <a:rPr lang="de-CH" dirty="0" err="1" smtClean="0"/>
              <a:t>are</a:t>
            </a:r>
            <a:r>
              <a:rPr lang="de-CH" dirty="0" smtClean="0"/>
              <a:t> </a:t>
            </a:r>
            <a:r>
              <a:rPr lang="de-CH" dirty="0" err="1" smtClean="0"/>
              <a:t>measurements</a:t>
            </a:r>
            <a:r>
              <a:rPr lang="de-CH" dirty="0" smtClean="0"/>
              <a:t> </a:t>
            </a:r>
            <a:r>
              <a:rPr lang="de-CH" dirty="0" err="1" smtClean="0"/>
              <a:t>of</a:t>
            </a:r>
            <a:r>
              <a:rPr lang="de-CH" dirty="0" smtClean="0"/>
              <a:t> </a:t>
            </a:r>
            <a:r>
              <a:rPr lang="de-CH" dirty="0" err="1" smtClean="0"/>
              <a:t>the</a:t>
            </a:r>
            <a:r>
              <a:rPr lang="de-CH" dirty="0" smtClean="0"/>
              <a:t> </a:t>
            </a:r>
            <a:r>
              <a:rPr lang="de-CH" dirty="0" err="1" smtClean="0"/>
              <a:t>intensity</a:t>
            </a:r>
            <a:r>
              <a:rPr lang="de-CH" dirty="0" smtClean="0"/>
              <a:t> </a:t>
            </a:r>
            <a:r>
              <a:rPr lang="de-CH" dirty="0" err="1" smtClean="0"/>
              <a:t>of</a:t>
            </a:r>
            <a:r>
              <a:rPr lang="de-CH" dirty="0" smtClean="0"/>
              <a:t> solar </a:t>
            </a:r>
            <a:r>
              <a:rPr lang="de-CH" dirty="0" err="1" smtClean="0"/>
              <a:t>radiation</a:t>
            </a:r>
            <a:r>
              <a:rPr lang="de-CH" dirty="0" smtClean="0"/>
              <a:t>. </a:t>
            </a:r>
            <a:r>
              <a:rPr lang="de-CH" dirty="0" err="1" smtClean="0"/>
              <a:t>While</a:t>
            </a:r>
            <a:r>
              <a:rPr lang="de-CH" baseline="0" dirty="0" smtClean="0"/>
              <a:t> total solar </a:t>
            </a:r>
            <a:r>
              <a:rPr lang="de-CH" baseline="0" dirty="0" err="1" smtClean="0"/>
              <a:t>irradiance</a:t>
            </a:r>
            <a:r>
              <a:rPr lang="de-CH" baseline="0" dirty="0" smtClean="0"/>
              <a:t> </a:t>
            </a:r>
            <a:r>
              <a:rPr lang="de-CH" baseline="0" dirty="0" err="1" smtClean="0"/>
              <a:t>is</a:t>
            </a:r>
            <a:r>
              <a:rPr lang="de-CH" baseline="0" dirty="0" smtClean="0"/>
              <a:t> </a:t>
            </a:r>
            <a:r>
              <a:rPr lang="de-CH" baseline="0" dirty="0" err="1" smtClean="0"/>
              <a:t>highly</a:t>
            </a:r>
            <a:r>
              <a:rPr lang="de-CH" baseline="0" dirty="0" smtClean="0"/>
              <a:t> variable on </a:t>
            </a:r>
            <a:r>
              <a:rPr lang="de-CH" baseline="0" dirty="0" err="1" smtClean="0"/>
              <a:t>short</a:t>
            </a:r>
            <a:r>
              <a:rPr lang="de-CH" baseline="0" dirty="0" smtClean="0"/>
              <a:t> time </a:t>
            </a:r>
            <a:r>
              <a:rPr lang="de-CH" baseline="0" dirty="0" err="1" smtClean="0"/>
              <a:t>scales</a:t>
            </a:r>
            <a:r>
              <a:rPr lang="de-CH" baseline="0" dirty="0" smtClean="0"/>
              <a:t> (</a:t>
            </a:r>
            <a:r>
              <a:rPr lang="de-CH" baseline="0" dirty="0" err="1" smtClean="0"/>
              <a:t>days</a:t>
            </a:r>
            <a:r>
              <a:rPr lang="de-CH" baseline="0" dirty="0" smtClean="0"/>
              <a:t>) </a:t>
            </a:r>
            <a:r>
              <a:rPr lang="de-CH" baseline="0" dirty="0" err="1" smtClean="0"/>
              <a:t>it</a:t>
            </a:r>
            <a:r>
              <a:rPr lang="de-CH" baseline="0" dirty="0" smtClean="0"/>
              <a:t> </a:t>
            </a:r>
            <a:r>
              <a:rPr lang="de-CH" baseline="0" dirty="0" err="1" smtClean="0"/>
              <a:t>is</a:t>
            </a:r>
            <a:r>
              <a:rPr lang="de-CH" baseline="0" dirty="0" smtClean="0"/>
              <a:t> evident </a:t>
            </a:r>
            <a:r>
              <a:rPr lang="de-CH" baseline="0" dirty="0" err="1" smtClean="0"/>
              <a:t>that</a:t>
            </a:r>
            <a:r>
              <a:rPr lang="de-CH" baseline="0" dirty="0" smtClean="0"/>
              <a:t> solar </a:t>
            </a:r>
            <a:r>
              <a:rPr lang="de-CH" baseline="0" dirty="0" err="1" smtClean="0"/>
              <a:t>activity</a:t>
            </a:r>
            <a:r>
              <a:rPr lang="de-CH" baseline="0" dirty="0" smtClean="0"/>
              <a:t> </a:t>
            </a:r>
            <a:r>
              <a:rPr lang="de-CH" baseline="0" dirty="0" err="1" smtClean="0"/>
              <a:t>follows</a:t>
            </a:r>
            <a:r>
              <a:rPr lang="de-CH" baseline="0" dirty="0" smtClean="0"/>
              <a:t> </a:t>
            </a:r>
            <a:r>
              <a:rPr lang="de-CH" baseline="0" dirty="0" err="1" smtClean="0"/>
              <a:t>cycles</a:t>
            </a:r>
            <a:r>
              <a:rPr lang="de-CH" baseline="0" dirty="0" smtClean="0"/>
              <a:t> </a:t>
            </a:r>
            <a:r>
              <a:rPr lang="de-CH" baseline="0" dirty="0" err="1" smtClean="0"/>
              <a:t>of</a:t>
            </a:r>
            <a:r>
              <a:rPr lang="de-CH" baseline="0" dirty="0" smtClean="0"/>
              <a:t> 11 </a:t>
            </a:r>
            <a:r>
              <a:rPr lang="de-CH" baseline="0" dirty="0" err="1" smtClean="0"/>
              <a:t>years</a:t>
            </a:r>
            <a:r>
              <a:rPr lang="de-CH" baseline="0" dirty="0" smtClean="0"/>
              <a:t>. These </a:t>
            </a:r>
            <a:r>
              <a:rPr lang="de-CH" baseline="0" dirty="0" err="1" smtClean="0"/>
              <a:t>cycles</a:t>
            </a:r>
            <a:r>
              <a:rPr lang="de-CH" baseline="0" dirty="0" smtClean="0"/>
              <a:t> </a:t>
            </a:r>
            <a:r>
              <a:rPr lang="de-CH" baseline="0" dirty="0" err="1" smtClean="0"/>
              <a:t>were</a:t>
            </a:r>
            <a:r>
              <a:rPr lang="de-CH" baseline="0" dirty="0" smtClean="0"/>
              <a:t> </a:t>
            </a:r>
            <a:r>
              <a:rPr lang="de-CH" baseline="0" dirty="0" err="1" smtClean="0"/>
              <a:t>already</a:t>
            </a:r>
            <a:r>
              <a:rPr lang="de-CH" baseline="0" dirty="0" smtClean="0"/>
              <a:t> </a:t>
            </a:r>
            <a:r>
              <a:rPr lang="de-CH" baseline="0" dirty="0" err="1" smtClean="0"/>
              <a:t>discovered</a:t>
            </a:r>
            <a:r>
              <a:rPr lang="de-CH" baseline="0" dirty="0" smtClean="0"/>
              <a:t> </a:t>
            </a:r>
            <a:r>
              <a:rPr lang="de-CH" baseline="0" dirty="0" err="1" smtClean="0"/>
              <a:t>through</a:t>
            </a:r>
            <a:r>
              <a:rPr lang="de-CH" baseline="0" dirty="0" smtClean="0"/>
              <a:t> </a:t>
            </a:r>
            <a:r>
              <a:rPr lang="de-CH" baseline="0" dirty="0" err="1" smtClean="0"/>
              <a:t>the</a:t>
            </a:r>
            <a:r>
              <a:rPr lang="de-CH" baseline="0" dirty="0" smtClean="0"/>
              <a:t> </a:t>
            </a:r>
            <a:r>
              <a:rPr lang="de-CH" baseline="0" dirty="0" err="1" smtClean="0"/>
              <a:t>obervation</a:t>
            </a:r>
            <a:r>
              <a:rPr lang="de-CH" baseline="0" dirty="0" smtClean="0"/>
              <a:t> </a:t>
            </a:r>
            <a:r>
              <a:rPr lang="de-CH" baseline="0" dirty="0" err="1" smtClean="0"/>
              <a:t>of</a:t>
            </a:r>
            <a:r>
              <a:rPr lang="de-CH" baseline="0" dirty="0" smtClean="0"/>
              <a:t> </a:t>
            </a:r>
            <a:r>
              <a:rPr lang="de-CH" baseline="0" dirty="0" err="1" smtClean="0"/>
              <a:t>sunspots</a:t>
            </a:r>
            <a:r>
              <a:rPr lang="de-CH" baseline="0" dirty="0" smtClean="0"/>
              <a:t>.</a:t>
            </a:r>
            <a:r>
              <a:rPr lang="de-CH" dirty="0" smtClean="0"/>
              <a:t> </a:t>
            </a:r>
            <a:r>
              <a:rPr lang="de-CH" dirty="0" err="1" smtClean="0"/>
              <a:t>C</a:t>
            </a:r>
            <a:r>
              <a:rPr lang="de-CH" baseline="0" dirty="0" err="1" smtClean="0"/>
              <a:t>hanges</a:t>
            </a:r>
            <a:r>
              <a:rPr lang="de-CH" baseline="0" dirty="0" smtClean="0"/>
              <a:t> in solar </a:t>
            </a:r>
            <a:r>
              <a:rPr lang="de-CH" baseline="0" dirty="0" err="1" smtClean="0"/>
              <a:t>activity</a:t>
            </a:r>
            <a:r>
              <a:rPr lang="de-CH" baseline="0" dirty="0" smtClean="0"/>
              <a:t> </a:t>
            </a:r>
            <a:r>
              <a:rPr lang="de-CH" baseline="0" dirty="0" err="1" smtClean="0"/>
              <a:t>can</a:t>
            </a:r>
            <a:r>
              <a:rPr lang="de-CH" baseline="0" dirty="0" smtClean="0"/>
              <a:t> </a:t>
            </a:r>
            <a:r>
              <a:rPr lang="de-CH" baseline="0" dirty="0" err="1" smtClean="0"/>
              <a:t>influence</a:t>
            </a:r>
            <a:r>
              <a:rPr lang="de-CH" baseline="0" dirty="0" smtClean="0"/>
              <a:t> </a:t>
            </a:r>
            <a:r>
              <a:rPr lang="de-CH" baseline="0" dirty="0" err="1" smtClean="0"/>
              <a:t>earth’s</a:t>
            </a:r>
            <a:r>
              <a:rPr lang="de-CH" baseline="0" dirty="0" smtClean="0"/>
              <a:t> </a:t>
            </a:r>
            <a:r>
              <a:rPr lang="de-CH" baseline="0" dirty="0" err="1" smtClean="0"/>
              <a:t>climate</a:t>
            </a:r>
            <a:r>
              <a:rPr lang="de-CH" baseline="0" dirty="0" smtClean="0"/>
              <a:t> </a:t>
            </a:r>
            <a:r>
              <a:rPr lang="de-CH" baseline="0" dirty="0" err="1" smtClean="0"/>
              <a:t>significantly</a:t>
            </a:r>
            <a:r>
              <a:rPr lang="de-CH" baseline="0" dirty="0" smtClean="0"/>
              <a:t>. </a:t>
            </a:r>
            <a:r>
              <a:rPr lang="de-CH" baseline="0" dirty="0" err="1" smtClean="0"/>
              <a:t>However</a:t>
            </a:r>
            <a:r>
              <a:rPr lang="de-CH" baseline="0" dirty="0" smtClean="0"/>
              <a:t>, in </a:t>
            </a:r>
            <a:r>
              <a:rPr lang="de-CH" baseline="0" dirty="0" err="1" smtClean="0"/>
              <a:t>the</a:t>
            </a:r>
            <a:r>
              <a:rPr lang="de-CH" baseline="0" dirty="0" smtClean="0"/>
              <a:t> last 40 </a:t>
            </a:r>
            <a:r>
              <a:rPr lang="de-CH" baseline="0" dirty="0" err="1" smtClean="0"/>
              <a:t>years</a:t>
            </a:r>
            <a:r>
              <a:rPr lang="de-CH" baseline="0" dirty="0" smtClean="0"/>
              <a:t>, </a:t>
            </a:r>
            <a:r>
              <a:rPr lang="de-CH" baseline="0" dirty="0" err="1" smtClean="0"/>
              <a:t>there</a:t>
            </a:r>
            <a:r>
              <a:rPr lang="de-CH" baseline="0" dirty="0" smtClean="0"/>
              <a:t> </a:t>
            </a:r>
            <a:r>
              <a:rPr lang="de-CH" baseline="0" dirty="0" err="1" smtClean="0"/>
              <a:t>is</a:t>
            </a:r>
            <a:r>
              <a:rPr lang="de-CH" baseline="0" dirty="0" smtClean="0"/>
              <a:t> </a:t>
            </a:r>
            <a:r>
              <a:rPr lang="de-CH" baseline="0" dirty="0" err="1" smtClean="0"/>
              <a:t>no</a:t>
            </a:r>
            <a:r>
              <a:rPr lang="de-CH" baseline="0" dirty="0" smtClean="0"/>
              <a:t> </a:t>
            </a:r>
            <a:r>
              <a:rPr lang="de-CH" baseline="0" dirty="0" err="1" smtClean="0"/>
              <a:t>evidence</a:t>
            </a:r>
            <a:r>
              <a:rPr lang="de-CH" baseline="0" dirty="0" smtClean="0"/>
              <a:t> </a:t>
            </a:r>
            <a:r>
              <a:rPr lang="de-CH" baseline="0" dirty="0" err="1" smtClean="0"/>
              <a:t>for</a:t>
            </a:r>
            <a:r>
              <a:rPr lang="de-CH" baseline="0" dirty="0" smtClean="0"/>
              <a:t> an </a:t>
            </a:r>
            <a:r>
              <a:rPr lang="de-CH" baseline="0" dirty="0" err="1" smtClean="0"/>
              <a:t>increase</a:t>
            </a:r>
            <a:r>
              <a:rPr lang="de-CH" baseline="0" dirty="0" smtClean="0"/>
              <a:t> </a:t>
            </a:r>
            <a:r>
              <a:rPr lang="de-CH" baseline="0" dirty="0" err="1" smtClean="0"/>
              <a:t>of</a:t>
            </a:r>
            <a:r>
              <a:rPr lang="de-CH" baseline="0" dirty="0" smtClean="0"/>
              <a:t> </a:t>
            </a:r>
            <a:r>
              <a:rPr lang="de-CH" baseline="0" dirty="0" err="1" smtClean="0"/>
              <a:t>the</a:t>
            </a:r>
            <a:r>
              <a:rPr lang="de-CH" baseline="0" dirty="0" smtClean="0"/>
              <a:t> solar </a:t>
            </a:r>
            <a:r>
              <a:rPr lang="de-CH" baseline="0" dirty="0" err="1" smtClean="0"/>
              <a:t>energy</a:t>
            </a:r>
            <a:r>
              <a:rPr lang="de-CH" baseline="0" dirty="0" smtClean="0"/>
              <a:t> </a:t>
            </a:r>
            <a:r>
              <a:rPr lang="de-CH" baseline="0" dirty="0" err="1" smtClean="0"/>
              <a:t>received</a:t>
            </a:r>
            <a:r>
              <a:rPr lang="de-CH" baseline="0" dirty="0" smtClean="0"/>
              <a:t> </a:t>
            </a:r>
            <a:r>
              <a:rPr lang="de-CH" baseline="0" dirty="0" err="1" smtClean="0"/>
              <a:t>by</a:t>
            </a:r>
            <a:r>
              <a:rPr lang="de-CH" baseline="0" dirty="0" smtClean="0"/>
              <a:t> </a:t>
            </a:r>
            <a:r>
              <a:rPr lang="de-CH" baseline="0" dirty="0" err="1" smtClean="0"/>
              <a:t>earth</a:t>
            </a:r>
            <a:r>
              <a:rPr lang="de-CH" baseline="0" dirty="0" smtClean="0"/>
              <a:t>, not on </a:t>
            </a:r>
            <a:r>
              <a:rPr lang="de-CH" baseline="0" dirty="0" err="1" smtClean="0"/>
              <a:t>the</a:t>
            </a:r>
            <a:r>
              <a:rPr lang="de-CH" baseline="0" dirty="0" smtClean="0"/>
              <a:t> </a:t>
            </a:r>
            <a:r>
              <a:rPr lang="de-CH" baseline="0" dirty="0" err="1" smtClean="0"/>
              <a:t>scale</a:t>
            </a:r>
            <a:r>
              <a:rPr lang="de-CH" baseline="0" dirty="0" smtClean="0"/>
              <a:t> </a:t>
            </a:r>
            <a:r>
              <a:rPr lang="de-CH" baseline="0" dirty="0" err="1" smtClean="0"/>
              <a:t>necessary</a:t>
            </a:r>
            <a:r>
              <a:rPr lang="de-CH" baseline="0" dirty="0" smtClean="0"/>
              <a:t> </a:t>
            </a:r>
            <a:r>
              <a:rPr lang="de-CH" baseline="0" dirty="0" err="1" smtClean="0"/>
              <a:t>to</a:t>
            </a:r>
            <a:r>
              <a:rPr lang="de-CH" baseline="0" dirty="0" smtClean="0"/>
              <a:t> </a:t>
            </a:r>
            <a:r>
              <a:rPr lang="de-CH" baseline="0" dirty="0" err="1" smtClean="0"/>
              <a:t>explain</a:t>
            </a:r>
            <a:r>
              <a:rPr lang="de-CH" baseline="0" dirty="0" smtClean="0"/>
              <a:t> </a:t>
            </a:r>
            <a:r>
              <a:rPr lang="de-CH" baseline="0" dirty="0" err="1" smtClean="0"/>
              <a:t>the</a:t>
            </a:r>
            <a:r>
              <a:rPr lang="de-CH" baseline="0" dirty="0" smtClean="0"/>
              <a:t> </a:t>
            </a:r>
            <a:r>
              <a:rPr lang="de-CH" baseline="0" dirty="0" err="1" smtClean="0"/>
              <a:t>current</a:t>
            </a:r>
            <a:r>
              <a:rPr lang="de-CH" baseline="0" dirty="0" smtClean="0"/>
              <a:t> </a:t>
            </a:r>
            <a:r>
              <a:rPr lang="de-CH" baseline="0" dirty="0" err="1" smtClean="0"/>
              <a:t>warming</a:t>
            </a:r>
            <a:r>
              <a:rPr lang="de-CH" baseline="0" dirty="0" smtClean="0"/>
              <a:t>. </a:t>
            </a:r>
            <a:endParaRPr lang="en-US" b="1" dirty="0" smtClean="0"/>
          </a:p>
          <a:p>
            <a:endParaRPr lang="en-US" b="1" dirty="0" smtClean="0"/>
          </a:p>
          <a:p>
            <a:r>
              <a:rPr lang="en-US" b="1" dirty="0" smtClean="0"/>
              <a:t>Data</a:t>
            </a:r>
            <a:r>
              <a:rPr lang="en-US" b="1" dirty="0" smtClean="0"/>
              <a:t>:</a:t>
            </a:r>
          </a:p>
          <a:p>
            <a:endParaRPr lang="en-US" dirty="0" smtClean="0"/>
          </a:p>
          <a:p>
            <a:r>
              <a:rPr lang="en-US" dirty="0" smtClean="0"/>
              <a:t>These plots are taken from Greg Kopp (https://spot.colorado.edu/~koppg/TSI/). Greg is  The method to</a:t>
            </a:r>
            <a:r>
              <a:rPr lang="en-US" baseline="0" dirty="0" smtClean="0"/>
              <a:t> calculate the composite was taken from (</a:t>
            </a:r>
            <a:r>
              <a:rPr lang="en-US" dirty="0" smtClean="0"/>
              <a:t>T. </a:t>
            </a:r>
            <a:r>
              <a:rPr lang="en-US" dirty="0" err="1" smtClean="0"/>
              <a:t>Dudok</a:t>
            </a:r>
            <a:r>
              <a:rPr lang="en-US" dirty="0" smtClean="0"/>
              <a:t> de Wit, G. Kopp, C. </a:t>
            </a:r>
            <a:r>
              <a:rPr lang="en-US" dirty="0" err="1" smtClean="0"/>
              <a:t>Fröhlich</a:t>
            </a:r>
            <a:r>
              <a:rPr lang="en-US" dirty="0" smtClean="0"/>
              <a:t>, and M. </a:t>
            </a:r>
            <a:r>
              <a:rPr lang="en-US" dirty="0" err="1" smtClean="0"/>
              <a:t>Schöll</a:t>
            </a:r>
            <a:r>
              <a:rPr lang="en-US" dirty="0" smtClean="0"/>
              <a:t>, </a:t>
            </a:r>
            <a:r>
              <a:rPr lang="en-US" dirty="0" smtClean="0">
                <a:hlinkClick r:id="rId3"/>
              </a:rPr>
              <a:t>Methodology to create a new Total Solar Irradiance record: Making a composite out of multiple data records</a:t>
            </a:r>
            <a:r>
              <a:rPr lang="en-US" dirty="0" smtClean="0"/>
              <a:t>, </a:t>
            </a:r>
            <a:r>
              <a:rPr lang="en-US" i="1" dirty="0" err="1" smtClean="0"/>
              <a:t>Geophys</a:t>
            </a:r>
            <a:r>
              <a:rPr lang="en-US" i="1" dirty="0" smtClean="0"/>
              <a:t>. Res. Letters</a:t>
            </a:r>
            <a:r>
              <a:rPr lang="en-US" dirty="0" smtClean="0"/>
              <a:t>, doi:10.1002/2016GL071866, 2017.) </a:t>
            </a:r>
          </a:p>
          <a:p>
            <a:endParaRPr lang="de-CH" dirty="0" smtClean="0"/>
          </a:p>
          <a:p>
            <a:r>
              <a:rPr lang="de-CH" dirty="0" smtClean="0"/>
              <a:t>Additional</a:t>
            </a:r>
            <a:r>
              <a:rPr lang="de-CH" baseline="0" dirty="0" smtClean="0"/>
              <a:t> </a:t>
            </a:r>
            <a:r>
              <a:rPr lang="de-CH" baseline="0" dirty="0" err="1" smtClean="0"/>
              <a:t>information</a:t>
            </a:r>
            <a:r>
              <a:rPr lang="de-CH" baseline="0" dirty="0" smtClean="0"/>
              <a:t> </a:t>
            </a:r>
            <a:r>
              <a:rPr lang="de-CH" baseline="0" dirty="0" err="1" smtClean="0"/>
              <a:t>is</a:t>
            </a:r>
            <a:r>
              <a:rPr lang="de-CH" baseline="0" dirty="0" smtClean="0"/>
              <a:t> </a:t>
            </a:r>
            <a:r>
              <a:rPr lang="de-CH" baseline="0" dirty="0" err="1" smtClean="0"/>
              <a:t>available</a:t>
            </a:r>
            <a:r>
              <a:rPr lang="de-CH" baseline="0" dirty="0" smtClean="0"/>
              <a:t> at </a:t>
            </a:r>
            <a:r>
              <a:rPr lang="en-US" dirty="0" smtClean="0"/>
              <a:t>(https://spot.colorado.edu/~koppg/TSI/).</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12</a:t>
            </a:fld>
            <a:endParaRPr lang="de-CH"/>
          </a:p>
        </p:txBody>
      </p:sp>
    </p:spTree>
    <p:extLst>
      <p:ext uri="{BB962C8B-B14F-4D97-AF65-F5344CB8AC3E}">
        <p14:creationId xmlns:p14="http://schemas.microsoft.com/office/powerpoint/2010/main" val="237768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de-CH" dirty="0" smtClean="0"/>
          </a:p>
          <a:p>
            <a:r>
              <a:rPr lang="de-CH" dirty="0" err="1" smtClean="0"/>
              <a:t>Thanks</a:t>
            </a:r>
            <a:r>
              <a:rPr lang="de-CH" dirty="0" smtClean="0"/>
              <a:t> </a:t>
            </a:r>
            <a:r>
              <a:rPr lang="de-CH" dirty="0" err="1" smtClean="0"/>
              <a:t>to</a:t>
            </a:r>
            <a:r>
              <a:rPr lang="de-CH" dirty="0" smtClean="0"/>
              <a:t> </a:t>
            </a:r>
            <a:r>
              <a:rPr lang="de-CH" dirty="0" err="1" smtClean="0"/>
              <a:t>the</a:t>
            </a:r>
            <a:r>
              <a:rPr lang="de-CH" dirty="0" smtClean="0"/>
              <a:t> </a:t>
            </a:r>
            <a:r>
              <a:rPr lang="de-CH" dirty="0" err="1" smtClean="0"/>
              <a:t>correlation</a:t>
            </a:r>
            <a:r>
              <a:rPr lang="de-CH" dirty="0" smtClean="0"/>
              <a:t> </a:t>
            </a:r>
            <a:r>
              <a:rPr lang="de-CH" dirty="0" err="1" smtClean="0"/>
              <a:t>between</a:t>
            </a:r>
            <a:r>
              <a:rPr lang="de-CH" dirty="0" smtClean="0"/>
              <a:t> </a:t>
            </a:r>
            <a:r>
              <a:rPr lang="de-CH" dirty="0" err="1" smtClean="0"/>
              <a:t>the</a:t>
            </a:r>
            <a:r>
              <a:rPr lang="de-CH" dirty="0" smtClean="0"/>
              <a:t> </a:t>
            </a:r>
            <a:r>
              <a:rPr lang="de-CH" dirty="0" err="1" smtClean="0"/>
              <a:t>observed</a:t>
            </a:r>
            <a:r>
              <a:rPr lang="de-CH" dirty="0" smtClean="0"/>
              <a:t> total solar </a:t>
            </a:r>
            <a:r>
              <a:rPr lang="de-CH" dirty="0" err="1" smtClean="0"/>
              <a:t>irradiance</a:t>
            </a:r>
            <a:r>
              <a:rPr lang="de-CH" dirty="0" smtClean="0"/>
              <a:t> (TSI),</a:t>
            </a:r>
            <a:r>
              <a:rPr lang="de-CH" baseline="0" dirty="0" smtClean="0"/>
              <a:t> </a:t>
            </a:r>
            <a:r>
              <a:rPr lang="de-CH" baseline="0" dirty="0" err="1" smtClean="0"/>
              <a:t>and</a:t>
            </a:r>
            <a:r>
              <a:rPr lang="de-CH" baseline="0" dirty="0" smtClean="0"/>
              <a:t> </a:t>
            </a:r>
            <a:r>
              <a:rPr lang="de-CH" baseline="0" dirty="0" err="1" smtClean="0"/>
              <a:t>the</a:t>
            </a:r>
            <a:r>
              <a:rPr lang="de-CH" baseline="0" dirty="0" smtClean="0"/>
              <a:t> </a:t>
            </a:r>
            <a:r>
              <a:rPr lang="de-CH" baseline="0" dirty="0" err="1" smtClean="0"/>
              <a:t>number</a:t>
            </a:r>
            <a:r>
              <a:rPr lang="de-CH" baseline="0" dirty="0" smtClean="0"/>
              <a:t> </a:t>
            </a:r>
            <a:r>
              <a:rPr lang="de-CH" baseline="0" dirty="0" err="1" smtClean="0"/>
              <a:t>of</a:t>
            </a:r>
            <a:r>
              <a:rPr lang="de-CH" baseline="0" dirty="0" smtClean="0"/>
              <a:t> </a:t>
            </a:r>
            <a:r>
              <a:rPr lang="de-CH" baseline="0" dirty="0" err="1" smtClean="0"/>
              <a:t>sunspots</a:t>
            </a:r>
            <a:r>
              <a:rPr lang="de-CH" baseline="0" dirty="0" smtClean="0"/>
              <a:t>, </a:t>
            </a:r>
            <a:r>
              <a:rPr lang="de-CH" baseline="0" dirty="0" err="1" smtClean="0"/>
              <a:t>it</a:t>
            </a:r>
            <a:r>
              <a:rPr lang="de-CH" baseline="0" dirty="0" smtClean="0"/>
              <a:t> </a:t>
            </a:r>
            <a:r>
              <a:rPr lang="de-CH" baseline="0" dirty="0" err="1" smtClean="0"/>
              <a:t>is</a:t>
            </a:r>
            <a:r>
              <a:rPr lang="de-CH" baseline="0" dirty="0" smtClean="0"/>
              <a:t> </a:t>
            </a:r>
            <a:r>
              <a:rPr lang="de-CH" baseline="0" dirty="0" err="1" smtClean="0"/>
              <a:t>possible</a:t>
            </a:r>
            <a:r>
              <a:rPr lang="de-CH" baseline="0" dirty="0" smtClean="0"/>
              <a:t> </a:t>
            </a:r>
            <a:r>
              <a:rPr lang="de-CH" baseline="0" dirty="0" err="1" smtClean="0"/>
              <a:t>to</a:t>
            </a:r>
            <a:r>
              <a:rPr lang="de-CH" baseline="0" dirty="0" smtClean="0"/>
              <a:t> </a:t>
            </a:r>
            <a:r>
              <a:rPr lang="de-CH" baseline="0" dirty="0" err="1" smtClean="0"/>
              <a:t>reconstruct</a:t>
            </a:r>
            <a:r>
              <a:rPr lang="de-CH" baseline="0" dirty="0" smtClean="0"/>
              <a:t> TSI </a:t>
            </a:r>
            <a:r>
              <a:rPr lang="de-CH" baseline="0" dirty="0" err="1" smtClean="0"/>
              <a:t>for</a:t>
            </a:r>
            <a:r>
              <a:rPr lang="de-CH" baseline="0" dirty="0" smtClean="0"/>
              <a:t> </a:t>
            </a:r>
            <a:r>
              <a:rPr lang="de-CH" baseline="0" dirty="0" err="1" smtClean="0"/>
              <a:t>the</a:t>
            </a:r>
            <a:r>
              <a:rPr lang="de-CH" baseline="0" dirty="0" smtClean="0"/>
              <a:t> last 400 </a:t>
            </a:r>
            <a:r>
              <a:rPr lang="de-CH" baseline="0" dirty="0" err="1" smtClean="0"/>
              <a:t>years</a:t>
            </a:r>
            <a:r>
              <a:rPr lang="de-CH" baseline="0" dirty="0" smtClean="0"/>
              <a:t>, </a:t>
            </a:r>
            <a:r>
              <a:rPr lang="de-CH" baseline="0" dirty="0" err="1" smtClean="0"/>
              <a:t>based</a:t>
            </a:r>
            <a:r>
              <a:rPr lang="de-CH" baseline="0" dirty="0" smtClean="0"/>
              <a:t> on </a:t>
            </a:r>
            <a:r>
              <a:rPr lang="de-CH" baseline="0" dirty="0" err="1" smtClean="0"/>
              <a:t>historic</a:t>
            </a:r>
            <a:r>
              <a:rPr lang="de-CH" baseline="0" dirty="0" smtClean="0"/>
              <a:t> </a:t>
            </a:r>
            <a:r>
              <a:rPr lang="de-CH" baseline="0" dirty="0" err="1" smtClean="0"/>
              <a:t>sunspots</a:t>
            </a:r>
            <a:r>
              <a:rPr lang="de-CH" baseline="0" dirty="0" smtClean="0"/>
              <a:t> </a:t>
            </a:r>
            <a:r>
              <a:rPr lang="de-CH" baseline="0" dirty="0" err="1" smtClean="0"/>
              <a:t>observations</a:t>
            </a:r>
            <a:r>
              <a:rPr lang="de-CH" baseline="0" dirty="0" smtClean="0"/>
              <a:t>. In </a:t>
            </a:r>
            <a:r>
              <a:rPr lang="de-CH" baseline="0" dirty="0" err="1" smtClean="0"/>
              <a:t>the</a:t>
            </a:r>
            <a:r>
              <a:rPr lang="de-CH" baseline="0" dirty="0" smtClean="0"/>
              <a:t> last 300 </a:t>
            </a:r>
            <a:r>
              <a:rPr lang="de-CH" baseline="0" dirty="0" err="1" smtClean="0"/>
              <a:t>years</a:t>
            </a:r>
            <a:r>
              <a:rPr lang="de-CH" baseline="0" dirty="0" smtClean="0"/>
              <a:t> </a:t>
            </a:r>
            <a:r>
              <a:rPr lang="de-CH" baseline="0" dirty="0" err="1" smtClean="0"/>
              <a:t>there</a:t>
            </a:r>
            <a:r>
              <a:rPr lang="de-CH" baseline="0" dirty="0" smtClean="0"/>
              <a:t> </a:t>
            </a:r>
            <a:r>
              <a:rPr lang="de-CH" baseline="0" dirty="0" err="1" smtClean="0"/>
              <a:t>is</a:t>
            </a:r>
            <a:r>
              <a:rPr lang="de-CH" baseline="0" dirty="0" smtClean="0"/>
              <a:t> </a:t>
            </a:r>
            <a:r>
              <a:rPr lang="de-CH" baseline="0" dirty="0" err="1" smtClean="0"/>
              <a:t>no</a:t>
            </a:r>
            <a:r>
              <a:rPr lang="de-CH" baseline="0" dirty="0" smtClean="0"/>
              <a:t> observable </a:t>
            </a:r>
            <a:r>
              <a:rPr lang="de-CH" baseline="0" dirty="0" err="1" smtClean="0"/>
              <a:t>trend</a:t>
            </a:r>
            <a:r>
              <a:rPr lang="de-CH" baseline="0" dirty="0" smtClean="0"/>
              <a:t>. The </a:t>
            </a:r>
            <a:r>
              <a:rPr lang="de-CH" baseline="0" dirty="0" err="1" smtClean="0"/>
              <a:t>period</a:t>
            </a:r>
            <a:r>
              <a:rPr lang="de-CH" baseline="0" dirty="0" smtClean="0"/>
              <a:t> </a:t>
            </a:r>
            <a:r>
              <a:rPr lang="de-CH" baseline="0" dirty="0" err="1" smtClean="0"/>
              <a:t>of</a:t>
            </a:r>
            <a:r>
              <a:rPr lang="de-CH" baseline="0" dirty="0" smtClean="0"/>
              <a:t> </a:t>
            </a:r>
            <a:r>
              <a:rPr lang="de-CH" baseline="0" dirty="0" err="1" smtClean="0"/>
              <a:t>low</a:t>
            </a:r>
            <a:r>
              <a:rPr lang="de-CH" baseline="0" dirty="0" smtClean="0"/>
              <a:t> </a:t>
            </a:r>
            <a:r>
              <a:rPr lang="de-CH" baseline="0" dirty="0" err="1" smtClean="0"/>
              <a:t>activity</a:t>
            </a:r>
            <a:r>
              <a:rPr lang="de-CH" baseline="0" dirty="0" smtClean="0"/>
              <a:t> in </a:t>
            </a:r>
            <a:r>
              <a:rPr lang="de-CH" baseline="0" dirty="0" err="1" smtClean="0"/>
              <a:t>the</a:t>
            </a:r>
            <a:r>
              <a:rPr lang="de-CH" baseline="0" dirty="0" smtClean="0"/>
              <a:t> 17th </a:t>
            </a:r>
            <a:r>
              <a:rPr lang="de-CH" baseline="0" dirty="0" err="1" smtClean="0"/>
              <a:t>century</a:t>
            </a:r>
            <a:r>
              <a:rPr lang="de-CH" baseline="0" dirty="0" smtClean="0"/>
              <a:t> </a:t>
            </a:r>
            <a:r>
              <a:rPr lang="de-CH" baseline="0" dirty="0" err="1" smtClean="0"/>
              <a:t>is</a:t>
            </a:r>
            <a:r>
              <a:rPr lang="de-CH" baseline="0" dirty="0" smtClean="0"/>
              <a:t> </a:t>
            </a:r>
            <a:r>
              <a:rPr lang="de-CH" baseline="0" dirty="0" err="1" smtClean="0"/>
              <a:t>known</a:t>
            </a:r>
            <a:r>
              <a:rPr lang="de-CH" baseline="0" dirty="0" smtClean="0"/>
              <a:t> </a:t>
            </a:r>
            <a:r>
              <a:rPr lang="de-CH" baseline="0" dirty="0" err="1" smtClean="0"/>
              <a:t>as</a:t>
            </a:r>
            <a:r>
              <a:rPr lang="de-CH" baseline="0" dirty="0" smtClean="0"/>
              <a:t> </a:t>
            </a:r>
            <a:r>
              <a:rPr lang="de-CH" baseline="0" dirty="0" err="1" smtClean="0"/>
              <a:t>the</a:t>
            </a:r>
            <a:r>
              <a:rPr lang="de-CH" baseline="0" dirty="0" smtClean="0"/>
              <a:t> </a:t>
            </a:r>
            <a:r>
              <a:rPr lang="de-CH" baseline="0" dirty="0" err="1" smtClean="0"/>
              <a:t>Maunder</a:t>
            </a:r>
            <a:r>
              <a:rPr lang="de-CH" baseline="0" dirty="0" smtClean="0"/>
              <a:t> </a:t>
            </a:r>
            <a:r>
              <a:rPr lang="de-CH" baseline="0" dirty="0" err="1" smtClean="0"/>
              <a:t>minimum</a:t>
            </a:r>
            <a:r>
              <a:rPr lang="de-CH" baseline="0" dirty="0" smtClean="0"/>
              <a:t>, </a:t>
            </a:r>
            <a:r>
              <a:rPr lang="de-CH" baseline="0" dirty="0" err="1" smtClean="0"/>
              <a:t>and</a:t>
            </a:r>
            <a:r>
              <a:rPr lang="de-CH" baseline="0" dirty="0" smtClean="0"/>
              <a:t> </a:t>
            </a:r>
            <a:r>
              <a:rPr lang="de-CH" baseline="0" dirty="0" err="1" smtClean="0"/>
              <a:t>it</a:t>
            </a:r>
            <a:r>
              <a:rPr lang="de-CH" baseline="0" dirty="0" smtClean="0"/>
              <a:t> </a:t>
            </a:r>
            <a:r>
              <a:rPr lang="de-CH" baseline="0" dirty="0" err="1" smtClean="0"/>
              <a:t>likely</a:t>
            </a:r>
            <a:r>
              <a:rPr lang="de-CH" baseline="0" dirty="0" smtClean="0"/>
              <a:t> </a:t>
            </a:r>
            <a:r>
              <a:rPr lang="de-CH" baseline="0" dirty="0" err="1" smtClean="0"/>
              <a:t>contributed</a:t>
            </a:r>
            <a:r>
              <a:rPr lang="de-CH" baseline="0" dirty="0" smtClean="0"/>
              <a:t> </a:t>
            </a:r>
            <a:r>
              <a:rPr lang="de-CH" baseline="0" dirty="0" err="1" smtClean="0"/>
              <a:t>to</a:t>
            </a:r>
            <a:r>
              <a:rPr lang="de-CH" baseline="0" dirty="0" smtClean="0"/>
              <a:t> </a:t>
            </a:r>
            <a:r>
              <a:rPr lang="de-CH" baseline="0" dirty="0" err="1" smtClean="0"/>
              <a:t>the</a:t>
            </a:r>
            <a:r>
              <a:rPr lang="de-CH" baseline="0" dirty="0" smtClean="0"/>
              <a:t> </a:t>
            </a:r>
            <a:r>
              <a:rPr lang="de-CH" baseline="0" dirty="0" err="1" smtClean="0"/>
              <a:t>little</a:t>
            </a:r>
            <a:r>
              <a:rPr lang="de-CH" baseline="0" dirty="0" smtClean="0"/>
              <a:t> </a:t>
            </a:r>
            <a:r>
              <a:rPr lang="de-CH" baseline="0" dirty="0" err="1" smtClean="0"/>
              <a:t>ice</a:t>
            </a:r>
            <a:r>
              <a:rPr lang="de-CH" baseline="0" dirty="0" smtClean="0"/>
              <a:t> </a:t>
            </a:r>
            <a:r>
              <a:rPr lang="de-CH" baseline="0" dirty="0" err="1" smtClean="0"/>
              <a:t>age</a:t>
            </a:r>
            <a:r>
              <a:rPr lang="de-CH" baseline="0" dirty="0" smtClean="0"/>
              <a:t>.</a:t>
            </a:r>
            <a:endParaRPr lang="en-US" b="1" dirty="0" smtClean="0"/>
          </a:p>
          <a:p>
            <a:endParaRPr lang="en-US" b="1" dirty="0" smtClean="0"/>
          </a:p>
          <a:p>
            <a:r>
              <a:rPr lang="en-US" b="1" dirty="0" smtClean="0"/>
              <a:t>Data:</a:t>
            </a:r>
          </a:p>
          <a:p>
            <a:endParaRPr lang="en-US" dirty="0" smtClean="0"/>
          </a:p>
          <a:p>
            <a:r>
              <a:rPr lang="en-US" dirty="0" smtClean="0"/>
              <a:t>This plots is taken from Greg Kopp (https://spot.colorado.edu/~koppg/TSI/). “</a:t>
            </a:r>
            <a:r>
              <a:rPr lang="en-US" dirty="0" smtClean="0"/>
              <a:t>This historical TSI reconstruction is my own "unofficial" series using corrections that I think reflect the most realistic and up-to-date estimates of the solar variability over the last 400 years, such as the recent revisions to sunspot-number records. Working backward from the present, I start with the spacecraft-era instrument-based TSI values from the Community-Consensus TSI Composite, covering the years 1978 to the present. Prior to that I use the SATIRE-T historical TSI reconstruction model by Wu </a:t>
            </a:r>
            <a:r>
              <a:rPr lang="en-US" i="1" dirty="0" smtClean="0"/>
              <a:t>et al., A&amp;A</a:t>
            </a:r>
            <a:r>
              <a:rPr lang="en-US" dirty="0" smtClean="0"/>
              <a:t>, 2018 after scaling the model a nearly-negligible amount to match the present-day composite. I replaced the Wu </a:t>
            </a:r>
            <a:r>
              <a:rPr lang="en-US" i="1" dirty="0" smtClean="0"/>
              <a:t>et al.</a:t>
            </a:r>
            <a:r>
              <a:rPr lang="en-US" dirty="0" smtClean="0"/>
              <a:t> model's as-provided (but clearly spurious) values affecting the 1642-1648 time range using values scaled from the SATIRE S&amp;T model for years prior to 1650. “</a:t>
            </a:r>
            <a:endParaRPr lang="en-US" dirty="0" smtClean="0"/>
          </a:p>
          <a:p>
            <a:endParaRPr lang="de-CH" dirty="0" smtClean="0"/>
          </a:p>
          <a:p>
            <a:r>
              <a:rPr lang="de-CH" dirty="0" smtClean="0"/>
              <a:t>Additional</a:t>
            </a:r>
            <a:r>
              <a:rPr lang="de-CH" baseline="0" dirty="0" smtClean="0"/>
              <a:t> </a:t>
            </a:r>
            <a:r>
              <a:rPr lang="de-CH" baseline="0" dirty="0" err="1" smtClean="0"/>
              <a:t>information</a:t>
            </a:r>
            <a:r>
              <a:rPr lang="de-CH" baseline="0" dirty="0" smtClean="0"/>
              <a:t> </a:t>
            </a:r>
            <a:r>
              <a:rPr lang="de-CH" baseline="0" dirty="0" err="1" smtClean="0"/>
              <a:t>is</a:t>
            </a:r>
            <a:r>
              <a:rPr lang="de-CH" baseline="0" dirty="0" smtClean="0"/>
              <a:t> </a:t>
            </a:r>
            <a:r>
              <a:rPr lang="de-CH" baseline="0" dirty="0" err="1" smtClean="0"/>
              <a:t>available</a:t>
            </a:r>
            <a:r>
              <a:rPr lang="de-CH" baseline="0" dirty="0" smtClean="0"/>
              <a:t> at </a:t>
            </a:r>
            <a:r>
              <a:rPr lang="en-US" dirty="0" smtClean="0"/>
              <a:t>(https://spot.colorado.edu/~koppg/TSI/).</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13</a:t>
            </a:fld>
            <a:endParaRPr lang="de-CH"/>
          </a:p>
        </p:txBody>
      </p:sp>
    </p:spTree>
    <p:extLst>
      <p:ext uri="{BB962C8B-B14F-4D97-AF65-F5344CB8AC3E}">
        <p14:creationId xmlns:p14="http://schemas.microsoft.com/office/powerpoint/2010/main" val="6435621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1" dirty="0" smtClean="0"/>
              <a:t>Message:</a:t>
            </a:r>
          </a:p>
          <a:p>
            <a:endParaRPr lang="en-US" b="1" dirty="0" smtClean="0"/>
          </a:p>
          <a:p>
            <a:r>
              <a:rPr lang="en-US" b="0" dirty="0" smtClean="0"/>
              <a:t>To limit the temperature</a:t>
            </a:r>
            <a:r>
              <a:rPr lang="en-US" b="0" baseline="0" dirty="0" smtClean="0"/>
              <a:t> increase to 1.5, or even 2 </a:t>
            </a:r>
            <a:r>
              <a:rPr lang="de-CH" b="1" dirty="0" smtClean="0"/>
              <a:t>°</a:t>
            </a:r>
            <a:r>
              <a:rPr lang="en-US" b="0" baseline="0" dirty="0" smtClean="0"/>
              <a:t>C, global emissions of greenhouse gases need to decrease rapidly in the next 10 years. Projections based on current policies predict a stabilization of emissions, but no reduction. This would lead to ~3 </a:t>
            </a:r>
            <a:r>
              <a:rPr lang="de-CH" b="0" dirty="0" smtClean="0"/>
              <a:t>°C </a:t>
            </a:r>
            <a:r>
              <a:rPr lang="de-CH" b="0" dirty="0" err="1" smtClean="0"/>
              <a:t>of</a:t>
            </a:r>
            <a:r>
              <a:rPr lang="de-CH" b="0" dirty="0" smtClean="0"/>
              <a:t> </a:t>
            </a:r>
            <a:r>
              <a:rPr lang="de-CH" b="0" dirty="0" err="1" smtClean="0"/>
              <a:t>warming</a:t>
            </a:r>
            <a:r>
              <a:rPr lang="de-CH" b="0" baseline="0" dirty="0" smtClean="0"/>
              <a:t> </a:t>
            </a:r>
            <a:r>
              <a:rPr lang="de-CH" b="0" baseline="0" dirty="0" err="1" smtClean="0"/>
              <a:t>by</a:t>
            </a:r>
            <a:r>
              <a:rPr lang="de-CH" b="0" baseline="0" dirty="0" smtClean="0"/>
              <a:t> </a:t>
            </a:r>
            <a:r>
              <a:rPr lang="de-CH" b="0" baseline="0" dirty="0" err="1" smtClean="0"/>
              <a:t>the</a:t>
            </a:r>
            <a:r>
              <a:rPr lang="de-CH" b="0" baseline="0" dirty="0" smtClean="0"/>
              <a:t> end </a:t>
            </a:r>
            <a:r>
              <a:rPr lang="de-CH" b="0" baseline="0" dirty="0" err="1" smtClean="0"/>
              <a:t>of</a:t>
            </a:r>
            <a:r>
              <a:rPr lang="de-CH" b="0" baseline="0" dirty="0" smtClean="0"/>
              <a:t> </a:t>
            </a:r>
            <a:r>
              <a:rPr lang="de-CH" b="0" baseline="0" dirty="0" err="1" smtClean="0"/>
              <a:t>the</a:t>
            </a:r>
            <a:r>
              <a:rPr lang="de-CH" b="0" baseline="0" dirty="0" smtClean="0"/>
              <a:t> </a:t>
            </a:r>
            <a:r>
              <a:rPr lang="de-CH" b="0" baseline="0" dirty="0" err="1" smtClean="0"/>
              <a:t>century</a:t>
            </a:r>
            <a:r>
              <a:rPr lang="de-CH" b="0" baseline="0" dirty="0" smtClean="0"/>
              <a:t>.</a:t>
            </a:r>
            <a:r>
              <a:rPr lang="en-US" b="0" baseline="0" dirty="0" smtClean="0"/>
              <a:t> </a:t>
            </a:r>
            <a:endParaRPr lang="en-US" b="0" dirty="0" smtClean="0"/>
          </a:p>
          <a:p>
            <a:endParaRPr lang="en-US" b="1" dirty="0" smtClean="0"/>
          </a:p>
          <a:p>
            <a:r>
              <a:rPr lang="en-US" b="1" dirty="0" smtClean="0"/>
              <a:t>Data:</a:t>
            </a:r>
          </a:p>
          <a:p>
            <a:endParaRPr lang="en-US" b="1" dirty="0" smtClean="0"/>
          </a:p>
          <a:p>
            <a:r>
              <a:rPr lang="en-GB" dirty="0" smtClean="0"/>
              <a:t>Figure from</a:t>
            </a:r>
            <a:r>
              <a:rPr lang="en-GB" baseline="0" dirty="0" smtClean="0"/>
              <a:t> Climate Action Tracker: https://climateactiontracker.org/global/temperatures/</a:t>
            </a:r>
            <a:endParaRPr lang="en-GB" dirty="0"/>
          </a:p>
        </p:txBody>
      </p:sp>
      <p:sp>
        <p:nvSpPr>
          <p:cNvPr id="4" name="Foliennummernplatzhalter 3"/>
          <p:cNvSpPr>
            <a:spLocks noGrp="1"/>
          </p:cNvSpPr>
          <p:nvPr>
            <p:ph type="sldNum" sz="quarter" idx="5"/>
          </p:nvPr>
        </p:nvSpPr>
        <p:spPr/>
        <p:txBody>
          <a:bodyPr/>
          <a:lstStyle/>
          <a:p>
            <a:fld id="{550BA0D9-B797-4B33-9248-7771BFA5AEF3}" type="slidenum">
              <a:rPr lang="de-CH" smtClean="0"/>
              <a:t>14</a:t>
            </a:fld>
            <a:endParaRPr lang="de-CH"/>
          </a:p>
        </p:txBody>
      </p:sp>
    </p:spTree>
    <p:extLst>
      <p:ext uri="{BB962C8B-B14F-4D97-AF65-F5344CB8AC3E}">
        <p14:creationId xmlns:p14="http://schemas.microsoft.com/office/powerpoint/2010/main" val="24358326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defTabSz="914400" rtl="0" eaLnBrk="0" fontAlgn="base" latinLnBrk="0" hangingPunct="0">
              <a:lnSpc>
                <a:spcPct val="100000"/>
              </a:lnSpc>
              <a:buClrTx/>
              <a:buSzTx/>
              <a:buFontTx/>
              <a:buNone/>
              <a:tabLst/>
              <a:defRPr/>
            </a:pPr>
            <a:r>
              <a:rPr lang="de-DE" b="1" dirty="0" smtClean="0"/>
              <a:t>Message:</a:t>
            </a:r>
            <a:endParaRPr lang="de-DE" b="1" dirty="0"/>
          </a:p>
          <a:p>
            <a:pPr marL="0" marR="0" lvl="0" indent="0" defTabSz="914400" rtl="0" eaLnBrk="0" fontAlgn="base" latinLnBrk="0" hangingPunct="0">
              <a:lnSpc>
                <a:spcPct val="100000"/>
              </a:lnSpc>
              <a:buClrTx/>
              <a:buSzTx/>
              <a:buFontTx/>
              <a:buNone/>
              <a:tabLst/>
              <a:defRPr/>
            </a:pPr>
            <a:endParaRPr lang="de-DE" dirty="0" smtClean="0"/>
          </a:p>
          <a:p>
            <a:pPr marL="0" marR="0" lvl="0" indent="0" defTabSz="914400" rtl="0" eaLnBrk="0" fontAlgn="base" latinLnBrk="0" hangingPunct="0">
              <a:lnSpc>
                <a:spcPct val="100000"/>
              </a:lnSpc>
              <a:buClrTx/>
              <a:buSzTx/>
              <a:buFontTx/>
              <a:buNone/>
              <a:tabLst/>
              <a:defRPr/>
            </a:pPr>
            <a:r>
              <a:rPr lang="de-DE" dirty="0" smtClean="0"/>
              <a:t>A large</a:t>
            </a:r>
            <a:r>
              <a:rPr lang="de-DE" baseline="0" dirty="0" smtClean="0"/>
              <a:t> </a:t>
            </a:r>
            <a:r>
              <a:rPr lang="de-DE" baseline="0" dirty="0" err="1" smtClean="0"/>
              <a:t>part</a:t>
            </a:r>
            <a:r>
              <a:rPr lang="de-DE" baseline="0" dirty="0" smtClean="0"/>
              <a:t> </a:t>
            </a:r>
            <a:r>
              <a:rPr lang="de-DE" baseline="0" dirty="0" err="1" smtClean="0"/>
              <a:t>of</a:t>
            </a:r>
            <a:r>
              <a:rPr lang="de-DE" baseline="0" dirty="0" smtClean="0"/>
              <a:t> </a:t>
            </a:r>
            <a:r>
              <a:rPr lang="de-DE" baseline="0" dirty="0" err="1" smtClean="0"/>
              <a:t>the</a:t>
            </a:r>
            <a:r>
              <a:rPr lang="de-DE" baseline="0" dirty="0" smtClean="0"/>
              <a:t> planet will </a:t>
            </a:r>
            <a:r>
              <a:rPr lang="de-DE" baseline="0" dirty="0" err="1" smtClean="0"/>
              <a:t>experience</a:t>
            </a:r>
            <a:r>
              <a:rPr lang="de-DE" baseline="0" dirty="0" smtClean="0"/>
              <a:t> permanent </a:t>
            </a:r>
            <a:r>
              <a:rPr lang="de-DE" baseline="0" dirty="0" err="1" smtClean="0"/>
              <a:t>deadly</a:t>
            </a:r>
            <a:r>
              <a:rPr lang="de-DE" baseline="0" dirty="0" smtClean="0"/>
              <a:t> </a:t>
            </a:r>
            <a:r>
              <a:rPr lang="de-DE" baseline="0" dirty="0" err="1" smtClean="0"/>
              <a:t>heat</a:t>
            </a:r>
            <a:r>
              <a:rPr lang="de-DE" baseline="0" dirty="0" smtClean="0"/>
              <a:t> </a:t>
            </a:r>
            <a:r>
              <a:rPr lang="de-DE" baseline="0" dirty="0" err="1" smtClean="0"/>
              <a:t>conditions</a:t>
            </a:r>
            <a:r>
              <a:rPr lang="de-DE" baseline="0" dirty="0" smtClean="0"/>
              <a:t>.</a:t>
            </a:r>
          </a:p>
          <a:p>
            <a:pPr marL="0" marR="0" lvl="0" indent="0" defTabSz="914400" rtl="0" eaLnBrk="0" fontAlgn="base" latinLnBrk="0" hangingPunct="0">
              <a:lnSpc>
                <a:spcPct val="100000"/>
              </a:lnSpc>
              <a:buClrTx/>
              <a:buSzTx/>
              <a:buFontTx/>
              <a:buNone/>
              <a:tabLst/>
              <a:defRPr/>
            </a:pPr>
            <a:endParaRPr lang="de-DE" dirty="0" smtClean="0"/>
          </a:p>
          <a:p>
            <a:pPr marL="0" marR="0" lvl="0" indent="0" defTabSz="914400" rtl="0" eaLnBrk="0" fontAlgn="base" latinLnBrk="0" hangingPunct="0">
              <a:lnSpc>
                <a:spcPct val="100000"/>
              </a:lnSpc>
              <a:buClrTx/>
              <a:buSzTx/>
              <a:buFontTx/>
              <a:buNone/>
              <a:tabLst/>
              <a:defRPr/>
            </a:pPr>
            <a:r>
              <a:rPr lang="de-DE" dirty="0" err="1" smtClean="0"/>
              <a:t>One</a:t>
            </a:r>
            <a:r>
              <a:rPr lang="de-DE" dirty="0" smtClean="0"/>
              <a:t> </a:t>
            </a:r>
            <a:r>
              <a:rPr lang="de-DE" dirty="0" err="1" smtClean="0"/>
              <a:t>of</a:t>
            </a:r>
            <a:r>
              <a:rPr lang="de-DE" dirty="0" smtClean="0"/>
              <a:t> </a:t>
            </a:r>
            <a:r>
              <a:rPr lang="de-DE" dirty="0" err="1" smtClean="0"/>
              <a:t>the</a:t>
            </a:r>
            <a:r>
              <a:rPr lang="de-DE" dirty="0" smtClean="0"/>
              <a:t> </a:t>
            </a:r>
            <a:r>
              <a:rPr lang="de-DE" dirty="0" err="1" smtClean="0"/>
              <a:t>most</a:t>
            </a:r>
            <a:r>
              <a:rPr lang="de-DE" dirty="0" smtClean="0"/>
              <a:t> </a:t>
            </a:r>
            <a:r>
              <a:rPr lang="de-DE" dirty="0" err="1" smtClean="0"/>
              <a:t>direct</a:t>
            </a:r>
            <a:r>
              <a:rPr lang="de-DE" dirty="0" smtClean="0"/>
              <a:t> </a:t>
            </a:r>
            <a:r>
              <a:rPr lang="de-DE" dirty="0" err="1" smtClean="0"/>
              <a:t>consequences</a:t>
            </a:r>
            <a:r>
              <a:rPr lang="de-DE" dirty="0" smtClean="0"/>
              <a:t> </a:t>
            </a:r>
            <a:r>
              <a:rPr lang="de-DE" dirty="0" err="1" smtClean="0"/>
              <a:t>of</a:t>
            </a:r>
            <a:r>
              <a:rPr lang="de-DE" dirty="0" smtClean="0"/>
              <a:t> global </a:t>
            </a:r>
            <a:r>
              <a:rPr lang="de-DE" dirty="0" err="1" smtClean="0"/>
              <a:t>warming</a:t>
            </a:r>
            <a:r>
              <a:rPr lang="de-DE" dirty="0" smtClean="0"/>
              <a:t> </a:t>
            </a:r>
            <a:r>
              <a:rPr lang="de-DE" baseline="0" dirty="0" err="1" smtClean="0"/>
              <a:t>is</a:t>
            </a:r>
            <a:r>
              <a:rPr lang="de-DE" baseline="0" dirty="0" smtClean="0"/>
              <a:t> </a:t>
            </a:r>
            <a:r>
              <a:rPr lang="de-DE" baseline="0" dirty="0" err="1" smtClean="0"/>
              <a:t>the</a:t>
            </a:r>
            <a:r>
              <a:rPr lang="de-DE" baseline="0" dirty="0" smtClean="0"/>
              <a:t> </a:t>
            </a:r>
            <a:r>
              <a:rPr lang="de-DE" baseline="0" dirty="0" err="1" smtClean="0"/>
              <a:t>increase</a:t>
            </a:r>
            <a:r>
              <a:rPr lang="de-DE" baseline="0" dirty="0" smtClean="0"/>
              <a:t> in </a:t>
            </a:r>
            <a:r>
              <a:rPr lang="de-DE" baseline="0" dirty="0" err="1" smtClean="0"/>
              <a:t>the</a:t>
            </a:r>
            <a:r>
              <a:rPr lang="de-DE" baseline="0" dirty="0" smtClean="0"/>
              <a:t> </a:t>
            </a:r>
            <a:r>
              <a:rPr lang="de-DE" baseline="0" dirty="0" err="1" smtClean="0"/>
              <a:t>number</a:t>
            </a:r>
            <a:r>
              <a:rPr lang="de-DE" baseline="0" dirty="0" smtClean="0"/>
              <a:t> </a:t>
            </a:r>
            <a:r>
              <a:rPr lang="de-DE" baseline="0" dirty="0" err="1" smtClean="0"/>
              <a:t>days</a:t>
            </a:r>
            <a:r>
              <a:rPr lang="en-US" sz="1200" kern="1200" dirty="0" smtClean="0">
                <a:solidFill>
                  <a:schemeClr val="tx1"/>
                </a:solidFill>
                <a:effectLst/>
                <a:latin typeface="+mn-lt"/>
                <a:ea typeface="+mn-ea"/>
                <a:cs typeface="+mn-cs"/>
              </a:rPr>
              <a:t> per year exceeding the threshold of temperature and humidity beyond which climatic conditions become deadly. This threshold was inferred empirically from 783 cases</a:t>
            </a:r>
            <a:r>
              <a:rPr lang="en-US" sz="1200" kern="1200" baseline="0" dirty="0" smtClean="0">
                <a:solidFill>
                  <a:schemeClr val="tx1"/>
                </a:solidFill>
                <a:effectLst/>
                <a:latin typeface="+mn-lt"/>
                <a:ea typeface="+mn-ea"/>
                <a:cs typeface="+mn-cs"/>
              </a:rPr>
              <a:t> in which a an excess mortality was associated with a heat event (See Mora et al. 2017 for details). </a:t>
            </a:r>
            <a:r>
              <a:rPr lang="en-US" sz="1200" kern="1200" dirty="0" smtClean="0">
                <a:solidFill>
                  <a:schemeClr val="tx1"/>
                </a:solidFill>
                <a:effectLst/>
                <a:latin typeface="+mn-lt"/>
                <a:ea typeface="+mn-ea"/>
                <a:cs typeface="+mn-cs"/>
              </a:rPr>
              <a:t>The Historical data refer to the</a:t>
            </a:r>
            <a:r>
              <a:rPr lang="en-US" sz="1200" kern="1200" baseline="0" dirty="0" smtClean="0">
                <a:solidFill>
                  <a:schemeClr val="tx1"/>
                </a:solidFill>
                <a:effectLst/>
                <a:latin typeface="+mn-lt"/>
                <a:ea typeface="+mn-ea"/>
                <a:cs typeface="+mn-cs"/>
              </a:rPr>
              <a:t> period between 1995 and 2005, while the projections refer to the period 2090-2100. </a:t>
            </a:r>
            <a:r>
              <a:rPr lang="de-DE" baseline="0" dirty="0" smtClean="0"/>
              <a:t> </a:t>
            </a:r>
          </a:p>
          <a:p>
            <a:pPr marL="0" marR="0" lvl="0" indent="0" defTabSz="914400" rtl="0" eaLnBrk="0" fontAlgn="base" latinLnBrk="0" hangingPunct="0">
              <a:lnSpc>
                <a:spcPct val="100000"/>
              </a:lnSpc>
              <a:buClrTx/>
              <a:buSzTx/>
              <a:buFontTx/>
              <a:buNone/>
              <a:tabLst/>
              <a:defRPr/>
            </a:pPr>
            <a:r>
              <a:rPr lang="de-DE" baseline="0" dirty="0" smtClean="0"/>
              <a:t>RCP2.6 </a:t>
            </a:r>
            <a:r>
              <a:rPr lang="de-DE" baseline="0" dirty="0" err="1" smtClean="0"/>
              <a:t>is</a:t>
            </a:r>
            <a:r>
              <a:rPr lang="de-DE" baseline="0" dirty="0" smtClean="0"/>
              <a:t> a </a:t>
            </a:r>
            <a:r>
              <a:rPr lang="de-DE" baseline="0" dirty="0" err="1" smtClean="0"/>
              <a:t>mitigation</a:t>
            </a:r>
            <a:r>
              <a:rPr lang="de-DE" baseline="0" dirty="0" smtClean="0"/>
              <a:t> </a:t>
            </a:r>
            <a:r>
              <a:rPr lang="de-DE" baseline="0" dirty="0" err="1" smtClean="0"/>
              <a:t>scenario</a:t>
            </a:r>
            <a:r>
              <a:rPr lang="de-DE" baseline="0" dirty="0" smtClean="0"/>
              <a:t> </a:t>
            </a:r>
            <a:r>
              <a:rPr lang="de-DE" baseline="0" dirty="0" err="1" smtClean="0"/>
              <a:t>compatible</a:t>
            </a:r>
            <a:r>
              <a:rPr lang="de-DE" baseline="0" dirty="0" smtClean="0"/>
              <a:t> </a:t>
            </a:r>
            <a:r>
              <a:rPr lang="de-DE" baseline="0" dirty="0" err="1" smtClean="0"/>
              <a:t>with</a:t>
            </a:r>
            <a:r>
              <a:rPr lang="de-DE" baseline="0" dirty="0" smtClean="0"/>
              <a:t> a </a:t>
            </a:r>
            <a:r>
              <a:rPr lang="de-DE" baseline="0" dirty="0" err="1" smtClean="0"/>
              <a:t>temperature</a:t>
            </a:r>
            <a:r>
              <a:rPr lang="de-DE" baseline="0" dirty="0" smtClean="0"/>
              <a:t> </a:t>
            </a:r>
            <a:r>
              <a:rPr lang="de-DE" baseline="0" dirty="0" err="1" smtClean="0"/>
              <a:t>increase</a:t>
            </a:r>
            <a:r>
              <a:rPr lang="de-DE" baseline="0" dirty="0" smtClean="0"/>
              <a:t> </a:t>
            </a:r>
            <a:r>
              <a:rPr lang="de-DE" baseline="0" dirty="0" err="1" smtClean="0"/>
              <a:t>below</a:t>
            </a:r>
            <a:r>
              <a:rPr lang="de-DE" baseline="0" dirty="0" smtClean="0"/>
              <a:t> 2</a:t>
            </a:r>
            <a:r>
              <a:rPr lang="de-CH" b="1" dirty="0" smtClean="0"/>
              <a:t>°</a:t>
            </a:r>
            <a:r>
              <a:rPr lang="de-DE" baseline="0" dirty="0" smtClean="0"/>
              <a:t>C (</a:t>
            </a:r>
            <a:r>
              <a:rPr lang="de-DE" baseline="0" dirty="0" err="1" smtClean="0"/>
              <a:t>compared</a:t>
            </a:r>
            <a:r>
              <a:rPr lang="de-DE" baseline="0" dirty="0" smtClean="0"/>
              <a:t> </a:t>
            </a:r>
            <a:r>
              <a:rPr lang="de-DE" baseline="0" dirty="0" err="1" smtClean="0"/>
              <a:t>to</a:t>
            </a:r>
            <a:r>
              <a:rPr lang="de-DE" baseline="0" dirty="0" smtClean="0"/>
              <a:t> </a:t>
            </a:r>
            <a:r>
              <a:rPr lang="de-DE" baseline="0" dirty="0" err="1" smtClean="0"/>
              <a:t>pre-industrial</a:t>
            </a:r>
            <a:r>
              <a:rPr lang="de-DE" baseline="0" dirty="0" smtClean="0"/>
              <a:t> time)</a:t>
            </a:r>
          </a:p>
          <a:p>
            <a:pPr marL="0" marR="0" lvl="0" indent="0" defTabSz="914400" rtl="0" eaLnBrk="0" fontAlgn="base" latinLnBrk="0" hangingPunct="0">
              <a:lnSpc>
                <a:spcPct val="100000"/>
              </a:lnSpc>
              <a:buClrTx/>
              <a:buSzTx/>
              <a:buFontTx/>
              <a:buNone/>
              <a:tabLst/>
              <a:defRPr/>
            </a:pPr>
            <a:r>
              <a:rPr lang="de-DE" baseline="0" dirty="0" smtClean="0"/>
              <a:t>RCP4.5 </a:t>
            </a:r>
            <a:r>
              <a:rPr lang="de-DE" baseline="0" dirty="0" err="1" smtClean="0"/>
              <a:t>is</a:t>
            </a:r>
            <a:r>
              <a:rPr lang="de-DE" baseline="0" dirty="0" smtClean="0"/>
              <a:t> an intermediate </a:t>
            </a:r>
            <a:r>
              <a:rPr lang="de-DE" baseline="0" dirty="0" err="1" smtClean="0"/>
              <a:t>mitigation</a:t>
            </a:r>
            <a:r>
              <a:rPr lang="de-DE" baseline="0" dirty="0" smtClean="0"/>
              <a:t> </a:t>
            </a:r>
            <a:r>
              <a:rPr lang="de-DE" baseline="0" dirty="0" err="1" smtClean="0"/>
              <a:t>scenario</a:t>
            </a:r>
            <a:endParaRPr lang="de-DE" baseline="0" dirty="0" smtClean="0"/>
          </a:p>
          <a:p>
            <a:pPr marL="0" marR="0" lvl="0" indent="0" algn="l" defTabSz="914400" rtl="0" eaLnBrk="0" fontAlgn="base" latinLnBrk="0" hangingPunct="0">
              <a:lnSpc>
                <a:spcPct val="100000"/>
              </a:lnSpc>
              <a:spcBef>
                <a:spcPts val="0"/>
              </a:spcBef>
              <a:spcAft>
                <a:spcPts val="0"/>
              </a:spcAft>
              <a:buClrTx/>
              <a:buSzTx/>
              <a:buFontTx/>
              <a:buNone/>
              <a:tabLst/>
              <a:defRPr/>
            </a:pPr>
            <a:r>
              <a:rPr lang="de-DE" baseline="0" dirty="0" smtClean="0"/>
              <a:t>RCP8.5 </a:t>
            </a:r>
            <a:r>
              <a:rPr lang="de-DE" baseline="0" dirty="0" err="1" smtClean="0"/>
              <a:t>is</a:t>
            </a:r>
            <a:r>
              <a:rPr lang="de-DE" baseline="0" dirty="0" smtClean="0"/>
              <a:t> </a:t>
            </a:r>
            <a:r>
              <a:rPr lang="de-DE" baseline="0" dirty="0" err="1" smtClean="0"/>
              <a:t>considered</a:t>
            </a:r>
            <a:r>
              <a:rPr lang="de-DE" baseline="0" dirty="0" smtClean="0"/>
              <a:t> </a:t>
            </a:r>
            <a:r>
              <a:rPr lang="de-DE" baseline="0" dirty="0" err="1" smtClean="0"/>
              <a:t>as</a:t>
            </a:r>
            <a:r>
              <a:rPr lang="de-DE" baseline="0" dirty="0" smtClean="0"/>
              <a:t> a </a:t>
            </a:r>
            <a:r>
              <a:rPr lang="de-DE" baseline="0" dirty="0" err="1" smtClean="0"/>
              <a:t>business</a:t>
            </a:r>
            <a:r>
              <a:rPr lang="de-DE" baseline="0" dirty="0" smtClean="0"/>
              <a:t> </a:t>
            </a:r>
            <a:r>
              <a:rPr lang="de-DE" baseline="0" dirty="0" err="1" smtClean="0"/>
              <a:t>as</a:t>
            </a:r>
            <a:r>
              <a:rPr lang="de-DE" baseline="0" dirty="0" smtClean="0"/>
              <a:t> </a:t>
            </a:r>
            <a:r>
              <a:rPr lang="de-DE" baseline="0" dirty="0" err="1" smtClean="0"/>
              <a:t>usual</a:t>
            </a:r>
            <a:r>
              <a:rPr lang="de-DE" baseline="0" dirty="0" smtClean="0"/>
              <a:t> </a:t>
            </a:r>
            <a:r>
              <a:rPr lang="de-DE" baseline="0" dirty="0" err="1" smtClean="0"/>
              <a:t>scenario</a:t>
            </a:r>
            <a:endParaRPr lang="de-DE" baseline="0" dirty="0" smtClean="0"/>
          </a:p>
          <a:p>
            <a:pPr marL="0" marR="0" lvl="0" indent="0" defTabSz="914400" rtl="0" eaLnBrk="0" fontAlgn="base" latinLnBrk="0" hangingPunct="0">
              <a:lnSpc>
                <a:spcPct val="100000"/>
              </a:lnSpc>
              <a:buClrTx/>
              <a:buSzTx/>
              <a:buFontTx/>
              <a:buNone/>
              <a:tabLst/>
              <a:defRPr/>
            </a:pPr>
            <a:endParaRPr lang="de-DE" baseline="0" dirty="0" smtClean="0"/>
          </a:p>
          <a:p>
            <a:pPr marL="0" marR="0" lvl="0" indent="0" algn="l" defTabSz="914400" rtl="0" eaLnBrk="0" fontAlgn="base" latinLnBrk="0" hangingPunct="0">
              <a:lnSpc>
                <a:spcPct val="100000"/>
              </a:lnSpc>
              <a:spcBef>
                <a:spcPts val="0"/>
              </a:spcBef>
              <a:spcAft>
                <a:spcPts val="0"/>
              </a:spcAft>
              <a:buClrTx/>
              <a:buSzTx/>
              <a:buFontTx/>
              <a:buNone/>
              <a:tabLst/>
              <a:defRPr/>
            </a:pPr>
            <a:r>
              <a:rPr lang="de-DE" baseline="0" dirty="0" err="1" smtClean="0"/>
              <a:t>Emissions</a:t>
            </a:r>
            <a:r>
              <a:rPr lang="de-DE" baseline="0" dirty="0" smtClean="0"/>
              <a:t> </a:t>
            </a:r>
            <a:r>
              <a:rPr lang="de-DE" baseline="0" dirty="0" err="1" smtClean="0"/>
              <a:t>until</a:t>
            </a:r>
            <a:r>
              <a:rPr lang="de-DE" baseline="0" dirty="0" smtClean="0"/>
              <a:t> 2020 </a:t>
            </a:r>
            <a:r>
              <a:rPr lang="de-DE" baseline="0" dirty="0" err="1" smtClean="0"/>
              <a:t>are</a:t>
            </a:r>
            <a:r>
              <a:rPr lang="de-DE" baseline="0" dirty="0" smtClean="0"/>
              <a:t> in </a:t>
            </a:r>
            <a:r>
              <a:rPr lang="de-DE" baseline="0" dirty="0" err="1" smtClean="0"/>
              <a:t>line</a:t>
            </a:r>
            <a:r>
              <a:rPr lang="de-DE" baseline="0" dirty="0" smtClean="0"/>
              <a:t> </a:t>
            </a:r>
            <a:r>
              <a:rPr lang="de-DE" baseline="0" dirty="0" err="1" smtClean="0"/>
              <a:t>with</a:t>
            </a:r>
            <a:r>
              <a:rPr lang="de-DE" baseline="0" dirty="0" smtClean="0"/>
              <a:t> </a:t>
            </a:r>
            <a:r>
              <a:rPr lang="de-DE" baseline="0" dirty="0" err="1" smtClean="0"/>
              <a:t>the</a:t>
            </a:r>
            <a:r>
              <a:rPr lang="de-DE" baseline="0" dirty="0" smtClean="0"/>
              <a:t> RCP8.5 </a:t>
            </a:r>
            <a:r>
              <a:rPr lang="de-DE" baseline="0" dirty="0" err="1" smtClean="0"/>
              <a:t>scenario</a:t>
            </a:r>
            <a:r>
              <a:rPr lang="de-DE" baseline="0" dirty="0" smtClean="0"/>
              <a:t> (</a:t>
            </a:r>
            <a:r>
              <a:rPr lang="en-US" dirty="0" err="1" smtClean="0"/>
              <a:t>Schwalm</a:t>
            </a:r>
            <a:r>
              <a:rPr lang="en-US" dirty="0" smtClean="0"/>
              <a:t>, C. R., </a:t>
            </a:r>
            <a:r>
              <a:rPr lang="en-US" dirty="0" err="1" smtClean="0"/>
              <a:t>Glendon</a:t>
            </a:r>
            <a:r>
              <a:rPr lang="en-US" dirty="0" smtClean="0"/>
              <a:t>, S., &amp; Duffy, P. B. (2020). RCP8. 5 tracks cumulative CO2 emissions. </a:t>
            </a:r>
            <a:r>
              <a:rPr lang="en-US" i="1" dirty="0" smtClean="0"/>
              <a:t>Proceedings of the National Academy of Sciences</a:t>
            </a:r>
            <a:r>
              <a:rPr lang="en-US" dirty="0" smtClean="0"/>
              <a:t>, </a:t>
            </a:r>
            <a:r>
              <a:rPr lang="en-US" i="1" dirty="0" smtClean="0"/>
              <a:t>117</a:t>
            </a:r>
            <a:r>
              <a:rPr lang="en-US" dirty="0" smtClean="0"/>
              <a:t>(33), 19656-19657. </a:t>
            </a:r>
            <a:r>
              <a:rPr lang="de-CH" dirty="0" smtClean="0">
                <a:hlinkClick r:id="rId3"/>
              </a:rPr>
              <a:t>https://doi.org/10.1073/pnas.2007117117</a:t>
            </a:r>
            <a:endParaRPr lang="de-CH" dirty="0" smtClean="0"/>
          </a:p>
          <a:p>
            <a:pPr marL="0" marR="0" lvl="0" indent="0" algn="l" defTabSz="914400" rtl="0" eaLnBrk="0" fontAlgn="base" latinLnBrk="0" hangingPunct="0">
              <a:lnSpc>
                <a:spcPct val="100000"/>
              </a:lnSpc>
              <a:spcBef>
                <a:spcPts val="0"/>
              </a:spcBef>
              <a:spcAft>
                <a:spcPts val="0"/>
              </a:spcAft>
              <a:buClrTx/>
              <a:buSzTx/>
              <a:buFontTx/>
              <a:buNone/>
              <a:tabLst/>
              <a:defRPr/>
            </a:pPr>
            <a:r>
              <a:rPr lang="de-CH" dirty="0" err="1" smtClean="0"/>
              <a:t>Prediction</a:t>
            </a:r>
            <a:r>
              <a:rPr lang="de-CH" dirty="0" smtClean="0"/>
              <a:t> </a:t>
            </a:r>
            <a:r>
              <a:rPr lang="de-CH" dirty="0" err="1" smtClean="0"/>
              <a:t>for</a:t>
            </a:r>
            <a:r>
              <a:rPr lang="de-CH" dirty="0" smtClean="0"/>
              <a:t> </a:t>
            </a:r>
            <a:r>
              <a:rPr lang="de-CH" dirty="0" err="1" smtClean="0"/>
              <a:t>the</a:t>
            </a:r>
            <a:r>
              <a:rPr lang="de-CH" dirty="0" smtClean="0"/>
              <a:t> end </a:t>
            </a:r>
            <a:r>
              <a:rPr lang="de-CH" dirty="0" err="1" smtClean="0"/>
              <a:t>of</a:t>
            </a:r>
            <a:r>
              <a:rPr lang="de-CH" dirty="0" smtClean="0"/>
              <a:t> </a:t>
            </a:r>
            <a:r>
              <a:rPr lang="de-CH" dirty="0" err="1" smtClean="0"/>
              <a:t>the</a:t>
            </a:r>
            <a:r>
              <a:rPr lang="de-CH" dirty="0" smtClean="0"/>
              <a:t> </a:t>
            </a:r>
            <a:r>
              <a:rPr lang="de-CH" dirty="0" err="1" smtClean="0"/>
              <a:t>century</a:t>
            </a:r>
            <a:r>
              <a:rPr lang="de-CH" dirty="0" smtClean="0"/>
              <a:t> </a:t>
            </a:r>
            <a:r>
              <a:rPr lang="de-CH" dirty="0" err="1" smtClean="0"/>
              <a:t>are</a:t>
            </a:r>
            <a:r>
              <a:rPr lang="de-CH" dirty="0" smtClean="0"/>
              <a:t> </a:t>
            </a:r>
            <a:r>
              <a:rPr lang="de-CH" dirty="0" err="1" smtClean="0"/>
              <a:t>somwhere</a:t>
            </a:r>
            <a:r>
              <a:rPr lang="de-CH" dirty="0" smtClean="0"/>
              <a:t> in </a:t>
            </a:r>
            <a:r>
              <a:rPr lang="de-CH" dirty="0" err="1" smtClean="0"/>
              <a:t>between</a:t>
            </a:r>
            <a:r>
              <a:rPr lang="de-CH" dirty="0" smtClean="0"/>
              <a:t> RCP4.5 </a:t>
            </a:r>
            <a:r>
              <a:rPr lang="de-CH" dirty="0" err="1" smtClean="0"/>
              <a:t>and</a:t>
            </a:r>
            <a:r>
              <a:rPr lang="de-CH" dirty="0" smtClean="0"/>
              <a:t> RCP8.5 (Schwalm et al. 2020, </a:t>
            </a:r>
            <a:r>
              <a:rPr lang="en-GB" baseline="0" dirty="0" smtClean="0"/>
              <a:t>Climate Action Tracker: https://climateactiontracker.org/global/temperatures/)</a:t>
            </a:r>
            <a:endParaRPr lang="en-GB" dirty="0" smtClean="0"/>
          </a:p>
          <a:p>
            <a:pPr marL="0" marR="0" lvl="0" indent="0" defTabSz="914400" rtl="0" eaLnBrk="0" fontAlgn="base" latinLnBrk="0" hangingPunct="0">
              <a:lnSpc>
                <a:spcPct val="100000"/>
              </a:lnSpc>
              <a:buClrTx/>
              <a:buSzTx/>
              <a:buFontTx/>
              <a:buNone/>
              <a:tabLst/>
              <a:defRPr/>
            </a:pPr>
            <a:endParaRPr lang="de-DE" baseline="0" dirty="0" smtClean="0"/>
          </a:p>
          <a:p>
            <a:pPr marL="0" marR="0" lvl="0" indent="0" defTabSz="914400" rtl="0" eaLnBrk="0" fontAlgn="base" latinLnBrk="0" hangingPunct="0">
              <a:lnSpc>
                <a:spcPct val="100000"/>
              </a:lnSpc>
              <a:buClrTx/>
              <a:buSzTx/>
              <a:buFontTx/>
              <a:buNone/>
              <a:tabLst/>
              <a:defRPr/>
            </a:pPr>
            <a:endParaRPr lang="de-DE" dirty="0" smtClean="0"/>
          </a:p>
          <a:p>
            <a:pPr marL="0" marR="0" lvl="0" indent="0" defTabSz="914400" rtl="0" eaLnBrk="0" fontAlgn="base" latinLnBrk="0" hangingPunct="0">
              <a:lnSpc>
                <a:spcPct val="100000"/>
              </a:lnSpc>
              <a:buClrTx/>
              <a:buSzTx/>
              <a:buFontTx/>
              <a:buNone/>
              <a:tabLst/>
              <a:defRPr/>
            </a:pPr>
            <a:r>
              <a:rPr lang="de-DE" b="1" dirty="0" smtClean="0"/>
              <a:t>Data:</a:t>
            </a:r>
          </a:p>
          <a:p>
            <a:endParaRPr lang="en-GB" dirty="0" smtClean="0"/>
          </a:p>
          <a:p>
            <a:r>
              <a:rPr lang="en-US" sz="1200" kern="1200" dirty="0" smtClean="0">
                <a:solidFill>
                  <a:schemeClr val="tx1"/>
                </a:solidFill>
                <a:effectLst/>
                <a:latin typeface="+mn-lt"/>
                <a:ea typeface="+mn-ea"/>
                <a:cs typeface="+mn-cs"/>
              </a:rPr>
              <a:t>Figure 3</a:t>
            </a:r>
            <a:r>
              <a:rPr lang="en-US" sz="1200" kern="1200" baseline="0" dirty="0" smtClean="0">
                <a:solidFill>
                  <a:schemeClr val="tx1"/>
                </a:solidFill>
                <a:effectLst/>
                <a:latin typeface="+mn-lt"/>
                <a:ea typeface="+mn-ea"/>
                <a:cs typeface="+mn-cs"/>
              </a:rPr>
              <a:t> Mora et al. 2017. </a:t>
            </a:r>
            <a:r>
              <a:rPr lang="en-US" sz="1200" kern="1200" dirty="0" smtClean="0">
                <a:solidFill>
                  <a:schemeClr val="tx1"/>
                </a:solidFill>
                <a:effectLst/>
                <a:latin typeface="+mn-lt"/>
                <a:ea typeface="+mn-ea"/>
                <a:cs typeface="+mn-cs"/>
              </a:rPr>
              <a:t>Geographical distribution of deadly climatic conditions under different emission scenarios. Number of days per year exceeding the threshold of temperature and humidity beyond which climatic conditions become deadly averaged between 1995 and 2005 (Historical), and between 2090 and 2100 under RCP 2.6, RCP 4.5 and RCP 8.5. Results are based on multi model medians. Grey areas indicate locations with high uncertainty (that is, the multi model standard deviation was larger than the projected mean; coefficient of variance&gt;1).The expected lower number of deadly days at higher latitudes may help explain the large variability among Earth System Models in the projected number of deadly days at higher latitudes. The uncertainty presented in this figure should be interpreted with that caution in mind.</a:t>
            </a:r>
            <a:endParaRPr lang="en-GB" dirty="0" smtClean="0"/>
          </a:p>
          <a:p>
            <a:endParaRPr lang="en-GB" dirty="0" smtClean="0"/>
          </a:p>
          <a:p>
            <a:r>
              <a:rPr lang="en-GB" dirty="0" smtClean="0"/>
              <a:t>Citation: </a:t>
            </a:r>
            <a:r>
              <a:rPr lang="en-US" dirty="0" smtClean="0"/>
              <a:t>Mora, C., </a:t>
            </a:r>
            <a:r>
              <a:rPr lang="en-US" dirty="0" err="1" smtClean="0"/>
              <a:t>Dousset</a:t>
            </a:r>
            <a:r>
              <a:rPr lang="en-US" dirty="0" smtClean="0"/>
              <a:t>, B., Caldwell, I. </a:t>
            </a:r>
            <a:r>
              <a:rPr lang="en-US" i="1" dirty="0" smtClean="0"/>
              <a:t>et al.</a:t>
            </a:r>
            <a:r>
              <a:rPr lang="en-US" dirty="0" smtClean="0"/>
              <a:t> Global risk of deadly heat. </a:t>
            </a:r>
            <a:r>
              <a:rPr lang="en-US" i="1" dirty="0" smtClean="0"/>
              <a:t>Nature </a:t>
            </a:r>
            <a:r>
              <a:rPr lang="en-US" i="1" dirty="0" err="1" smtClean="0"/>
              <a:t>Clim</a:t>
            </a:r>
            <a:r>
              <a:rPr lang="en-US" i="1" dirty="0" smtClean="0"/>
              <a:t> Change</a:t>
            </a:r>
            <a:r>
              <a:rPr lang="en-US" dirty="0" smtClean="0"/>
              <a:t> </a:t>
            </a:r>
            <a:r>
              <a:rPr lang="en-US" b="1" dirty="0" smtClean="0"/>
              <a:t>7, </a:t>
            </a:r>
            <a:r>
              <a:rPr lang="en-US" dirty="0" smtClean="0"/>
              <a:t>501–506 (2017). https://doi.org/10.1038/nclimate3322</a:t>
            </a:r>
            <a:endParaRPr lang="en-GB" dirty="0"/>
          </a:p>
        </p:txBody>
      </p:sp>
      <p:sp>
        <p:nvSpPr>
          <p:cNvPr id="4" name="Foliennummernplatzhalter 3"/>
          <p:cNvSpPr>
            <a:spLocks noGrp="1"/>
          </p:cNvSpPr>
          <p:nvPr>
            <p:ph type="sldNum" sz="quarter" idx="5"/>
          </p:nvPr>
        </p:nvSpPr>
        <p:spPr/>
        <p:txBody>
          <a:bodyPr/>
          <a:lstStyle/>
          <a:p>
            <a:fld id="{550BA0D9-B797-4B33-9248-7771BFA5AEF3}" type="slidenum">
              <a:rPr lang="de-CH" smtClean="0"/>
              <a:t>15</a:t>
            </a:fld>
            <a:endParaRPr lang="de-CH"/>
          </a:p>
        </p:txBody>
      </p:sp>
    </p:spTree>
    <p:extLst>
      <p:ext uri="{BB962C8B-B14F-4D97-AF65-F5344CB8AC3E}">
        <p14:creationId xmlns:p14="http://schemas.microsoft.com/office/powerpoint/2010/main" val="37273847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cap="none" dirty="0" smtClean="0">
                <a:ln>
                  <a:noFill/>
                </a:ln>
                <a:latin typeface="Liberation Sans" pitchFamily="18"/>
                <a:ea typeface="Noto Sans CJK SC" pitchFamily="2"/>
                <a:cs typeface="Lohit Devanagari" pitchFamily="2"/>
              </a:rPr>
              <a:t>Message: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smtClean="0">
              <a:ln>
                <a:noFill/>
              </a:ln>
              <a:latin typeface="Liberation Sans" pitchFamily="18"/>
              <a:ea typeface="Noto Sans CJK SC" pitchFamily="2"/>
              <a:cs typeface="Lohit Devanagari" pitchFamily="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cap="none" dirty="0" smtClean="0">
                <a:ln>
                  <a:noFill/>
                </a:ln>
                <a:latin typeface="Liberation Sans" pitchFamily="18"/>
                <a:ea typeface="Noto Sans CJK SC" pitchFamily="2"/>
                <a:cs typeface="Lohit Devanagari" pitchFamily="2"/>
              </a:rPr>
              <a:t>A</a:t>
            </a:r>
            <a:r>
              <a:rPr lang="en-US" sz="1200" b="0" i="0" u="none" strike="noStrike" kern="1200" cap="none" baseline="0" dirty="0" smtClean="0">
                <a:ln>
                  <a:noFill/>
                </a:ln>
                <a:latin typeface="Liberation Sans" pitchFamily="18"/>
                <a:ea typeface="Noto Sans CJK SC" pitchFamily="2"/>
                <a:cs typeface="Lohit Devanagari" pitchFamily="2"/>
              </a:rPr>
              <a:t> +4</a:t>
            </a:r>
            <a:r>
              <a:rPr lang="de-CH" b="1" dirty="0" smtClean="0"/>
              <a:t>°</a:t>
            </a:r>
            <a:r>
              <a:rPr lang="de-DE" baseline="0" dirty="0" smtClean="0"/>
              <a:t>C </a:t>
            </a:r>
            <a:r>
              <a:rPr lang="de-DE" baseline="0" dirty="0" err="1" smtClean="0"/>
              <a:t>world</a:t>
            </a:r>
            <a:r>
              <a:rPr lang="de-DE" baseline="0" dirty="0" smtClean="0"/>
              <a:t> </a:t>
            </a:r>
            <a:r>
              <a:rPr lang="de-DE" baseline="0" dirty="0" err="1" smtClean="0"/>
              <a:t>wil</a:t>
            </a:r>
            <a:r>
              <a:rPr lang="de-DE" baseline="0" dirty="0" smtClean="0"/>
              <a:t> </a:t>
            </a:r>
            <a:r>
              <a:rPr lang="de-DE" baseline="0" dirty="0" err="1" smtClean="0"/>
              <a:t>drasticall</a:t>
            </a:r>
            <a:r>
              <a:rPr lang="de-DE" baseline="0" dirty="0" smtClean="0"/>
              <a:t> different </a:t>
            </a:r>
            <a:r>
              <a:rPr lang="de-DE" baseline="0" dirty="0" err="1" smtClean="0"/>
              <a:t>from</a:t>
            </a:r>
            <a:r>
              <a:rPr lang="de-DE" baseline="0" dirty="0" smtClean="0"/>
              <a:t> </a:t>
            </a:r>
            <a:r>
              <a:rPr lang="de-DE" baseline="0" dirty="0" err="1" smtClean="0"/>
              <a:t>what</a:t>
            </a:r>
            <a:r>
              <a:rPr lang="de-DE" baseline="0" dirty="0" smtClean="0"/>
              <a:t> </a:t>
            </a:r>
            <a:r>
              <a:rPr lang="de-DE" baseline="0" dirty="0" err="1" smtClean="0"/>
              <a:t>we</a:t>
            </a:r>
            <a:r>
              <a:rPr lang="de-DE" baseline="0" dirty="0" smtClean="0"/>
              <a:t> </a:t>
            </a:r>
            <a:r>
              <a:rPr lang="de-DE" baseline="0" dirty="0" err="1" smtClean="0"/>
              <a:t>know</a:t>
            </a:r>
            <a:r>
              <a:rPr lang="de-DE" baseline="0" dirty="0" smtClean="0"/>
              <a:t>. </a:t>
            </a:r>
            <a:r>
              <a:rPr lang="de-DE" baseline="0" dirty="0" err="1" smtClean="0"/>
              <a:t>Two</a:t>
            </a:r>
            <a:r>
              <a:rPr lang="de-DE" baseline="0" dirty="0" smtClean="0"/>
              <a:t> </a:t>
            </a:r>
            <a:r>
              <a:rPr lang="de-DE" baseline="0" dirty="0" err="1" smtClean="0"/>
              <a:t>important</a:t>
            </a:r>
            <a:r>
              <a:rPr lang="de-DE" baseline="0" dirty="0" smtClean="0"/>
              <a:t> </a:t>
            </a:r>
            <a:r>
              <a:rPr lang="de-DE" baseline="0" dirty="0" err="1" smtClean="0"/>
              <a:t>consequences</a:t>
            </a:r>
            <a:r>
              <a:rPr lang="de-DE" baseline="0" dirty="0" smtClean="0"/>
              <a:t> not </a:t>
            </a:r>
            <a:r>
              <a:rPr lang="de-DE" baseline="0" dirty="0" err="1" smtClean="0"/>
              <a:t>reported</a:t>
            </a:r>
            <a:r>
              <a:rPr lang="de-DE" baseline="0" dirty="0" smtClean="0"/>
              <a:t> in </a:t>
            </a:r>
            <a:r>
              <a:rPr lang="de-DE" baseline="0" dirty="0" err="1" smtClean="0"/>
              <a:t>the</a:t>
            </a:r>
            <a:r>
              <a:rPr lang="de-DE" baseline="0" dirty="0" smtClean="0"/>
              <a:t> </a:t>
            </a:r>
            <a:r>
              <a:rPr lang="de-DE" baseline="0" dirty="0" err="1" smtClean="0"/>
              <a:t>map</a:t>
            </a:r>
            <a:r>
              <a:rPr lang="de-DE" baseline="0" dirty="0" smtClean="0"/>
              <a:t> </a:t>
            </a:r>
            <a:r>
              <a:rPr lang="de-DE" baseline="0" dirty="0" err="1" smtClean="0"/>
              <a:t>are</a:t>
            </a:r>
            <a:r>
              <a:rPr lang="de-DE" baseline="0" dirty="0" smtClean="0"/>
              <a:t> </a:t>
            </a:r>
            <a:r>
              <a:rPr lang="de-DE" baseline="0" dirty="0" err="1" smtClean="0"/>
              <a:t>sea</a:t>
            </a:r>
            <a:r>
              <a:rPr lang="de-DE" baseline="0" dirty="0" smtClean="0"/>
              <a:t> </a:t>
            </a:r>
            <a:r>
              <a:rPr lang="de-DE" baseline="0" dirty="0" err="1" smtClean="0"/>
              <a:t>level</a:t>
            </a:r>
            <a:r>
              <a:rPr lang="de-DE" baseline="0" dirty="0" smtClean="0"/>
              <a:t> </a:t>
            </a:r>
            <a:r>
              <a:rPr lang="de-DE" baseline="0" dirty="0" err="1" smtClean="0"/>
              <a:t>rise</a:t>
            </a:r>
            <a:r>
              <a:rPr lang="de-DE" baseline="0" dirty="0" smtClean="0"/>
              <a:t>, </a:t>
            </a:r>
            <a:r>
              <a:rPr lang="de-DE" baseline="0" dirty="0" err="1" smtClean="0"/>
              <a:t>and</a:t>
            </a:r>
            <a:r>
              <a:rPr lang="de-DE" baseline="0" dirty="0" smtClean="0"/>
              <a:t> </a:t>
            </a:r>
            <a:r>
              <a:rPr lang="de-DE" baseline="0" dirty="0" err="1" smtClean="0"/>
              <a:t>increase</a:t>
            </a:r>
            <a:r>
              <a:rPr lang="de-DE" baseline="0" dirty="0" smtClean="0"/>
              <a:t> in extreme </a:t>
            </a:r>
            <a:r>
              <a:rPr lang="de-DE" baseline="0" dirty="0" err="1" smtClean="0"/>
              <a:t>weather</a:t>
            </a:r>
            <a:r>
              <a:rPr lang="de-DE" baseline="0" dirty="0" smtClean="0"/>
              <a:t> </a:t>
            </a:r>
            <a:r>
              <a:rPr lang="de-DE" baseline="0" dirty="0" err="1" smtClean="0"/>
              <a:t>events</a:t>
            </a:r>
            <a:r>
              <a:rPr lang="de-DE" baseline="0" dirty="0" smtClean="0"/>
              <a:t>.</a:t>
            </a:r>
            <a:endParaRPr lang="en-US" sz="1200" b="0" i="0" u="none" strike="noStrike" kern="1200" cap="none" dirty="0" smtClean="0">
              <a:ln>
                <a:noFill/>
              </a:ln>
              <a:latin typeface="Liberation Sans" pitchFamily="18"/>
              <a:ea typeface="Noto Sans CJK SC" pitchFamily="2"/>
              <a:cs typeface="Lohit Devanagari" pitchFamily="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cap="none" dirty="0" smtClean="0">
              <a:ln>
                <a:noFill/>
              </a:ln>
              <a:latin typeface="Liberation Sans" pitchFamily="18"/>
              <a:ea typeface="Noto Sans CJK SC" pitchFamily="2"/>
              <a:cs typeface="Lohit Devanagari" pitchFamily="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cap="none" dirty="0" smtClean="0">
                <a:ln>
                  <a:noFill/>
                </a:ln>
                <a:latin typeface="Liberation Sans" pitchFamily="18"/>
                <a:ea typeface="Noto Sans CJK SC" pitchFamily="2"/>
                <a:cs typeface="Lohit Devanagari" pitchFamily="2"/>
              </a:rPr>
              <a:t>Source:</a:t>
            </a:r>
            <a:r>
              <a:rPr lang="en-US" sz="1200" b="0" i="0" u="none" strike="noStrike" kern="1200" cap="none" dirty="0" smtClean="0">
                <a:ln>
                  <a:noFill/>
                </a:ln>
                <a:latin typeface="Liberation Sans" pitchFamily="18"/>
                <a:ea typeface="Noto Sans CJK SC" pitchFamily="2"/>
                <a:cs typeface="Lohit Devanagari" pitchFamily="2"/>
              </a:rPr>
              <a:t> https://www.theguardian.com/environment/2019/may/18/climate-crisis-heat-is-on-global-heating-four-degrees-2100-change-way-we-live</a:t>
            </a:r>
          </a:p>
          <a:p>
            <a:endParaRPr lang="en-GB" dirty="0"/>
          </a:p>
        </p:txBody>
      </p:sp>
      <p:sp>
        <p:nvSpPr>
          <p:cNvPr id="4" name="Foliennummernplatzhalter 3"/>
          <p:cNvSpPr>
            <a:spLocks noGrp="1"/>
          </p:cNvSpPr>
          <p:nvPr>
            <p:ph type="sldNum" sz="quarter" idx="5"/>
          </p:nvPr>
        </p:nvSpPr>
        <p:spPr/>
        <p:txBody>
          <a:bodyPr/>
          <a:lstStyle/>
          <a:p>
            <a:fld id="{550BA0D9-B797-4B33-9248-7771BFA5AEF3}" type="slidenum">
              <a:rPr lang="de-CH" smtClean="0"/>
              <a:t>16</a:t>
            </a:fld>
            <a:endParaRPr lang="de-CH"/>
          </a:p>
        </p:txBody>
      </p:sp>
    </p:spTree>
    <p:extLst>
      <p:ext uri="{BB962C8B-B14F-4D97-AF65-F5344CB8AC3E}">
        <p14:creationId xmlns:p14="http://schemas.microsoft.com/office/powerpoint/2010/main" val="2777827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b="1" dirty="0" smtClean="0"/>
              <a:t>Message:</a:t>
            </a:r>
          </a:p>
          <a:p>
            <a:endParaRPr lang="en-US" b="1" dirty="0" smtClean="0"/>
          </a:p>
          <a:p>
            <a:r>
              <a:rPr lang="en-US" b="0" dirty="0" smtClean="0"/>
              <a:t>Achieving</a:t>
            </a:r>
            <a:r>
              <a:rPr lang="en-US" b="0" baseline="0" dirty="0" smtClean="0"/>
              <a:t> the CO2 emission reduction necessary to stay within 1.5, or even 2 </a:t>
            </a:r>
            <a:r>
              <a:rPr lang="de-CH" b="1" dirty="0" smtClean="0"/>
              <a:t>°</a:t>
            </a:r>
            <a:r>
              <a:rPr lang="en-US" b="0" baseline="0" dirty="0" smtClean="0"/>
              <a:t>C will require a rapid transformation affecting technological innovation and the global socio-economic system. The political actions that are needed to reduce CO2 emissions can only be implemented if there will be a strong push from the population. </a:t>
            </a:r>
          </a:p>
          <a:p>
            <a:endParaRPr lang="en-US" b="0" baseline="0" dirty="0" smtClean="0"/>
          </a:p>
          <a:p>
            <a:r>
              <a:rPr lang="en-US" b="0" baseline="0" dirty="0" smtClean="0"/>
              <a:t>We all have the interest and the responsibility to contribute to this transformation:</a:t>
            </a:r>
          </a:p>
          <a:p>
            <a:endParaRPr lang="en-US" b="0" baseline="0" dirty="0" smtClean="0"/>
          </a:p>
          <a:p>
            <a:pPr marL="228600" indent="-228600">
              <a:buAutoNum type="arabicParenR"/>
            </a:pPr>
            <a:r>
              <a:rPr lang="en-US" b="0" baseline="0" dirty="0" smtClean="0"/>
              <a:t>Get informed, about climate change and its drivers. A good place to start is www.scientists4future.org</a:t>
            </a:r>
          </a:p>
          <a:p>
            <a:pPr marL="228600" indent="-228600">
              <a:buAutoNum type="arabicParenR"/>
            </a:pPr>
            <a:r>
              <a:rPr lang="en-US" b="0" baseline="0" dirty="0" smtClean="0"/>
              <a:t>Raise awareness, talk about it with your family, friends, and colleague. Join the 2minutes4future campaign and insert a few slides in all your scientific presentations (conferences, lectures, lab meeting etc..). Convince you colleagues to do the same!</a:t>
            </a:r>
          </a:p>
          <a:p>
            <a:pPr marL="228600" indent="-228600">
              <a:buAutoNum type="arabicParenR"/>
            </a:pPr>
            <a:r>
              <a:rPr lang="en-US" b="0" baseline="0" dirty="0" smtClean="0"/>
              <a:t>Awareness is not enough, set personal goals to reduce your carbon footprint</a:t>
            </a:r>
          </a:p>
          <a:p>
            <a:pPr marL="228600" indent="-228600">
              <a:buAutoNum type="arabicParenR"/>
            </a:pPr>
            <a:r>
              <a:rPr lang="en-US" b="0" baseline="0" dirty="0" smtClean="0"/>
              <a:t>Ultimately political change is needed, become active in your community, join a movement.   </a:t>
            </a:r>
            <a:endParaRPr lang="en-US" b="0" dirty="0" smtClean="0"/>
          </a:p>
        </p:txBody>
      </p:sp>
      <p:sp>
        <p:nvSpPr>
          <p:cNvPr id="4" name="Foliennummernplatzhalter 3"/>
          <p:cNvSpPr>
            <a:spLocks noGrp="1"/>
          </p:cNvSpPr>
          <p:nvPr>
            <p:ph type="sldNum" sz="quarter" idx="10"/>
          </p:nvPr>
        </p:nvSpPr>
        <p:spPr/>
        <p:txBody>
          <a:bodyPr/>
          <a:lstStyle/>
          <a:p>
            <a:fld id="{550BA0D9-B797-4B33-9248-7771BFA5AEF3}" type="slidenum">
              <a:rPr lang="de-CH" smtClean="0"/>
              <a:t>17</a:t>
            </a:fld>
            <a:endParaRPr lang="de-CH"/>
          </a:p>
        </p:txBody>
      </p:sp>
    </p:spTree>
    <p:extLst>
      <p:ext uri="{BB962C8B-B14F-4D97-AF65-F5344CB8AC3E}">
        <p14:creationId xmlns:p14="http://schemas.microsoft.com/office/powerpoint/2010/main" val="57181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r>
              <a:rPr lang="en-US" dirty="0" smtClean="0"/>
              <a:t>Early</a:t>
            </a:r>
            <a:r>
              <a:rPr lang="en-US" baseline="0" dirty="0" smtClean="0"/>
              <a:t> Holocene was characterized by increasing temperature, which stabilized for about 5,000 years (Holocene climate optimum). After that a cooling trend prevailed, and culminated around 200 years ago in the little ice age, which was the coldest period of the Holocene.</a:t>
            </a:r>
            <a:endParaRPr lang="en-US" dirty="0" smtClean="0"/>
          </a:p>
          <a:p>
            <a:r>
              <a:rPr lang="en-US" dirty="0" smtClean="0"/>
              <a:t>In the last 100 years the average</a:t>
            </a:r>
            <a:r>
              <a:rPr lang="en-US" baseline="0" dirty="0" smtClean="0"/>
              <a:t> world temperature increased of about 1 </a:t>
            </a:r>
            <a:r>
              <a:rPr lang="de-CH" b="1" dirty="0" smtClean="0"/>
              <a:t>°</a:t>
            </a:r>
            <a:r>
              <a:rPr lang="en-US" baseline="0" dirty="0" smtClean="0"/>
              <a:t>C, the temperature increase accelerated in the last </a:t>
            </a:r>
            <a:r>
              <a:rPr lang="en-US" dirty="0" smtClean="0"/>
              <a:t>30 years (</a:t>
            </a:r>
            <a:r>
              <a:rPr lang="en-US" baseline="0" dirty="0" smtClean="0"/>
              <a:t>0.7 </a:t>
            </a:r>
            <a:r>
              <a:rPr lang="de-CH" b="1" dirty="0" smtClean="0"/>
              <a:t>°</a:t>
            </a:r>
            <a:r>
              <a:rPr lang="en-US" baseline="0" dirty="0" smtClean="0"/>
              <a:t>C increase). Global temperatures are now higher than the average during the Holocene climate optimum. </a:t>
            </a:r>
            <a:endParaRPr lang="en-US" dirty="0" smtClean="0"/>
          </a:p>
          <a:p>
            <a:endParaRPr lang="en-US" dirty="0" smtClean="0"/>
          </a:p>
          <a:p>
            <a:r>
              <a:rPr lang="en-US" b="1" dirty="0" smtClean="0"/>
              <a:t>Data:</a:t>
            </a:r>
          </a:p>
          <a:p>
            <a:endParaRPr lang="en-US" dirty="0" smtClean="0"/>
          </a:p>
          <a:p>
            <a:r>
              <a:rPr lang="en-US" dirty="0" smtClean="0"/>
              <a:t>Data from 1850 onward was obtained from HadCRUT4 (</a:t>
            </a:r>
            <a:r>
              <a:rPr lang="en-US" dirty="0" smtClean="0">
                <a:hlinkClick r:id="rId3"/>
              </a:rPr>
              <a:t>https://www.metoffice.gov.uk/hadobs/hadcrut4/</a:t>
            </a:r>
            <a:r>
              <a:rPr lang="en-US" dirty="0" smtClean="0"/>
              <a:t>). HadCRUT4 is a gridded dataset of global historical surface temperature anomalies relative to a 1961-1990 reference period. Data are available for each month since January 1850, on a 5 degree grid.</a:t>
            </a:r>
          </a:p>
          <a:p>
            <a:r>
              <a:rPr lang="en-US" dirty="0" smtClean="0"/>
              <a:t>Citation: </a:t>
            </a:r>
            <a:r>
              <a:rPr lang="en-US" dirty="0" err="1" smtClean="0"/>
              <a:t>Morice</a:t>
            </a:r>
            <a:r>
              <a:rPr lang="en-US" dirty="0" smtClean="0"/>
              <a:t>, C. P., Kennedy, J. J., Rayner, N. A., and Jones, P. D. (2012), Quantifying uncertainties in global and regional temperature change using an ensemble of observational estimates: The HadCRUT4 data set, J. </a:t>
            </a:r>
            <a:r>
              <a:rPr lang="en-US" dirty="0" err="1" smtClean="0"/>
              <a:t>Geophys</a:t>
            </a:r>
            <a:r>
              <a:rPr lang="en-US" dirty="0" smtClean="0"/>
              <a:t>. Res., 117, D08101, doi:10.1029/2011JD017187.</a:t>
            </a:r>
          </a:p>
          <a:p>
            <a:r>
              <a:rPr lang="en-US" dirty="0" smtClean="0"/>
              <a:t>Download global yearly data: </a:t>
            </a:r>
            <a:r>
              <a:rPr lang="en-US" dirty="0" smtClean="0">
                <a:hlinkClick r:id="rId4"/>
              </a:rPr>
              <a:t>https://www.metoffice.gov.uk/hadobs/hadcrut4/data/current/time_series/HadCRUT.4.6.0.0.annual_ns_avg.txt</a:t>
            </a:r>
            <a:r>
              <a:rPr lang="en-US" dirty="0" smtClean="0"/>
              <a:t>.</a:t>
            </a:r>
          </a:p>
          <a:p>
            <a:r>
              <a:rPr lang="en-US" dirty="0" smtClean="0"/>
              <a:t>File format: </a:t>
            </a:r>
            <a:r>
              <a:rPr lang="en-US" dirty="0" smtClean="0">
                <a:hlinkClick r:id="rId5"/>
              </a:rPr>
              <a:t>https://www.metoffice.gov.uk/hadobs/hadcrut4/data/current/series_format.html</a:t>
            </a:r>
            <a:r>
              <a:rPr lang="en-US" dirty="0" smtClean="0"/>
              <a:t>.</a:t>
            </a:r>
          </a:p>
          <a:p>
            <a:endParaRPr lang="de-CH" dirty="0" smtClean="0"/>
          </a:p>
          <a:p>
            <a:r>
              <a:rPr lang="de-CH" i="0" dirty="0" smtClean="0"/>
              <a:t>Long </a:t>
            </a:r>
            <a:r>
              <a:rPr lang="de-CH" i="0" dirty="0" err="1" smtClean="0"/>
              <a:t>term</a:t>
            </a:r>
            <a:r>
              <a:rPr lang="de-CH" i="0" dirty="0" smtClean="0"/>
              <a:t> </a:t>
            </a:r>
            <a:r>
              <a:rPr lang="de-CH" i="0" dirty="0" err="1" smtClean="0"/>
              <a:t>data</a:t>
            </a:r>
            <a:r>
              <a:rPr lang="de-CH" i="0" baseline="0" dirty="0" smtClean="0"/>
              <a:t> (</a:t>
            </a:r>
            <a:r>
              <a:rPr lang="de-CH" i="0" baseline="0" dirty="0" err="1" smtClean="0"/>
              <a:t>for</a:t>
            </a:r>
            <a:r>
              <a:rPr lang="de-CH" i="0" baseline="0" dirty="0" smtClean="0"/>
              <a:t> </a:t>
            </a:r>
            <a:r>
              <a:rPr lang="de-CH" i="0" baseline="0" dirty="0" err="1" smtClean="0"/>
              <a:t>the</a:t>
            </a:r>
            <a:r>
              <a:rPr lang="de-CH" i="0" baseline="0" dirty="0" smtClean="0"/>
              <a:t> last ~11,300 </a:t>
            </a:r>
            <a:r>
              <a:rPr lang="de-CH" i="0" baseline="0" dirty="0" err="1" smtClean="0"/>
              <a:t>years</a:t>
            </a:r>
            <a:r>
              <a:rPr lang="de-CH" i="0" baseline="0" dirty="0" smtClean="0"/>
              <a:t>) </a:t>
            </a:r>
            <a:r>
              <a:rPr lang="en-US" i="0" dirty="0" smtClean="0"/>
              <a:t>was obtained from </a:t>
            </a:r>
            <a:r>
              <a:rPr lang="en-US" i="0" dirty="0" err="1" smtClean="0"/>
              <a:t>Marcott</a:t>
            </a:r>
            <a:r>
              <a:rPr lang="en-US" i="0" dirty="0" smtClean="0"/>
              <a:t> et al. 2013. These</a:t>
            </a:r>
            <a:r>
              <a:rPr lang="en-US" i="0" baseline="0" dirty="0" smtClean="0"/>
              <a:t> estimates are based on 73 globally distributed </a:t>
            </a:r>
            <a:r>
              <a:rPr lang="en-US" i="0" dirty="0" smtClean="0"/>
              <a:t>paleoclimate archives and temperature proxies, with sampling resolutions ranging from 20 to 500 years, and a median resolution of 120 years.</a:t>
            </a:r>
          </a:p>
          <a:p>
            <a:r>
              <a:rPr lang="en-US" dirty="0" smtClean="0"/>
              <a:t>An important limitation of this data is that it does not fully resolve variability at periods shorter than 2000 years, with essentially no variability preserved at periods shorter than 300 years, ~50% preserved at 1000-year periods, and nearly all of the variability preserved for periods longer than 2000 years. The plot is</a:t>
            </a:r>
            <a:r>
              <a:rPr lang="en-US" baseline="0" dirty="0" smtClean="0"/>
              <a:t> based on the global 5x5 grid, and the shaded are represent </a:t>
            </a:r>
            <a:r>
              <a:rPr lang="el-GR" baseline="0" dirty="0" smtClean="0"/>
              <a:t>1σ </a:t>
            </a:r>
            <a:r>
              <a:rPr lang="en-US" baseline="0" dirty="0" smtClean="0"/>
              <a:t>uncertainty.</a:t>
            </a:r>
            <a:endParaRPr lang="de-CH" dirty="0" smtClean="0"/>
          </a:p>
          <a:p>
            <a:endParaRPr lang="en-US" dirty="0" smtClean="0"/>
          </a:p>
          <a:p>
            <a:r>
              <a:rPr lang="en-US" dirty="0" smtClean="0"/>
              <a:t>Citation: A Reconstruction of Regional and Global Temperature for the Past 11,300 Years Shaun A. </a:t>
            </a:r>
            <a:r>
              <a:rPr lang="en-US" dirty="0" err="1" smtClean="0"/>
              <a:t>Marcott</a:t>
            </a:r>
            <a:r>
              <a:rPr lang="en-US" dirty="0" smtClean="0"/>
              <a:t> et al. Science 339 , 1198 (2013); DOI: 10.1126/science.1228026.</a:t>
            </a:r>
          </a:p>
          <a:p>
            <a:r>
              <a:rPr lang="en-US" dirty="0" smtClean="0"/>
              <a:t>Download data from supplementary table S1: </a:t>
            </a:r>
            <a:r>
              <a:rPr lang="en-US" dirty="0" smtClean="0">
                <a:hlinkClick r:id="rId6"/>
              </a:rPr>
              <a:t>https://science.sciencemag.org/highwire/filestream/594506/field_highwire_adjunct_files/1/Marcott.SM.database.S1.xlsx</a:t>
            </a:r>
            <a:r>
              <a:rPr lang="en-US" dirty="0" smtClean="0"/>
              <a:t>.</a:t>
            </a:r>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2</a:t>
            </a:fld>
            <a:endParaRPr lang="de-CH"/>
          </a:p>
        </p:txBody>
      </p:sp>
    </p:spTree>
    <p:extLst>
      <p:ext uri="{BB962C8B-B14F-4D97-AF65-F5344CB8AC3E}">
        <p14:creationId xmlns:p14="http://schemas.microsoft.com/office/powerpoint/2010/main" val="2423147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defTabSz="920860" rtl="0" eaLnBrk="0" fontAlgn="base" latinLnBrk="0" hangingPunct="0">
              <a:lnSpc>
                <a:spcPct val="100000"/>
              </a:lnSpc>
              <a:buClrTx/>
              <a:buSzTx/>
              <a:buFontTx/>
              <a:buNone/>
              <a:tabLst/>
              <a:defRPr/>
            </a:pPr>
            <a:r>
              <a:rPr lang="en-US" b="1" i="0" u="none" strike="noStrike" kern="1200" dirty="0" smtClean="0">
                <a:effectLst/>
                <a:ea typeface="MS PGothic" pitchFamily="34" charset="-128"/>
                <a:cs typeface="+mn-cs"/>
              </a:rPr>
              <a:t>Message:</a:t>
            </a:r>
          </a:p>
          <a:p>
            <a:pPr marL="0" marR="0" lvl="0" indent="0" defTabSz="920860" rtl="0" eaLnBrk="0" fontAlgn="base" latinLnBrk="0" hangingPunct="0">
              <a:lnSpc>
                <a:spcPct val="100000"/>
              </a:lnSpc>
              <a:buClrTx/>
              <a:buSzTx/>
              <a:buFontTx/>
              <a:buNone/>
              <a:tabLst/>
              <a:defRPr/>
            </a:pPr>
            <a:endParaRPr lang="en-US" b="0" i="0" u="none" strike="noStrike" kern="1200" dirty="0" smtClean="0">
              <a:effectLst/>
              <a:ea typeface="MS PGothic" pitchFamily="34" charset="-128"/>
              <a:cs typeface="+mn-cs"/>
            </a:endParaRPr>
          </a:p>
          <a:p>
            <a:pPr marL="0" marR="0" lvl="0" indent="0" defTabSz="920860" rtl="0" eaLnBrk="0" fontAlgn="base" latinLnBrk="0" hangingPunct="0">
              <a:lnSpc>
                <a:spcPct val="100000"/>
              </a:lnSpc>
              <a:buClrTx/>
              <a:buSzTx/>
              <a:buFontTx/>
              <a:buNone/>
              <a:tabLst/>
              <a:defRPr/>
            </a:pPr>
            <a:r>
              <a:rPr lang="en-US" b="0" i="0" u="none" strike="noStrike" kern="1200" dirty="0" smtClean="0">
                <a:effectLst/>
                <a:ea typeface="MS PGothic" pitchFamily="34" charset="-128"/>
                <a:cs typeface="+mn-cs"/>
              </a:rPr>
              <a:t>One</a:t>
            </a:r>
            <a:r>
              <a:rPr lang="en-US" b="0" i="0" u="none" strike="noStrike" kern="1200" baseline="0" dirty="0" smtClean="0">
                <a:effectLst/>
                <a:ea typeface="MS PGothic" pitchFamily="34" charset="-128"/>
                <a:cs typeface="+mn-cs"/>
              </a:rPr>
              <a:t> of the most direct evidence of the warming of the last century is the rapid retreat of glacier occurring world wide.</a:t>
            </a:r>
            <a:endParaRPr lang="en-US" b="0" i="0" u="none" strike="noStrike" kern="1200" dirty="0" smtClean="0">
              <a:effectLst/>
              <a:ea typeface="MS PGothic" pitchFamily="34" charset="-128"/>
              <a:cs typeface="+mn-cs"/>
            </a:endParaRPr>
          </a:p>
          <a:p>
            <a:pPr marL="0" marR="0" lvl="0" indent="0" defTabSz="920860" rtl="0" eaLnBrk="0" fontAlgn="base" latinLnBrk="0" hangingPunct="0">
              <a:lnSpc>
                <a:spcPct val="100000"/>
              </a:lnSpc>
              <a:buClrTx/>
              <a:buSzTx/>
              <a:buFontTx/>
              <a:buNone/>
              <a:tabLst/>
              <a:defRPr/>
            </a:pPr>
            <a:endParaRPr lang="en-US" b="1" i="0" u="none" strike="noStrike" kern="1200" dirty="0" smtClean="0">
              <a:effectLst/>
              <a:ea typeface="MS PGothic" pitchFamily="34" charset="-128"/>
              <a:cs typeface="+mn-cs"/>
            </a:endParaRPr>
          </a:p>
          <a:p>
            <a:pPr marL="0" marR="0" lvl="0" indent="0" defTabSz="920860" rtl="0" eaLnBrk="0" fontAlgn="base" latinLnBrk="0" hangingPunct="0">
              <a:lnSpc>
                <a:spcPct val="100000"/>
              </a:lnSpc>
              <a:buClrTx/>
              <a:buSzTx/>
              <a:buFontTx/>
              <a:buNone/>
              <a:tabLst/>
              <a:defRPr/>
            </a:pPr>
            <a:r>
              <a:rPr lang="en-US" b="1" i="0" u="none" strike="noStrike" kern="1200" dirty="0" smtClean="0">
                <a:effectLst/>
                <a:ea typeface="MS PGothic" pitchFamily="34" charset="-128"/>
                <a:cs typeface="+mn-cs"/>
              </a:rPr>
              <a:t>CREDITS</a:t>
            </a:r>
            <a:r>
              <a:rPr lang="en-US" b="1" i="0" u="none" strike="noStrike" kern="1200" dirty="0">
                <a:effectLst/>
                <a:ea typeface="MS PGothic" pitchFamily="34" charset="-128"/>
                <a:cs typeface="+mn-cs"/>
              </a:rPr>
              <a:t>:</a:t>
            </a:r>
            <a:r>
              <a:rPr lang="en-US" i="0" u="none" strike="noStrike" kern="1200" dirty="0">
                <a:effectLst/>
                <a:ea typeface="MS PGothic" pitchFamily="34" charset="-128"/>
                <a:cs typeface="+mn-cs"/>
              </a:rPr>
              <a:t> © Arrangement G. Hagedorn, CC0, Both images Public Domain (via Commons)</a:t>
            </a:r>
          </a:p>
          <a:p>
            <a:pPr marL="0" marR="0" lvl="0" indent="0" defTabSz="920860" rtl="0" eaLnBrk="0" fontAlgn="base" latinLnBrk="0" hangingPunct="0">
              <a:lnSpc>
                <a:spcPct val="100000"/>
              </a:lnSpc>
              <a:buClrTx/>
              <a:buSzTx/>
              <a:buFontTx/>
              <a:buNone/>
              <a:tabLst/>
              <a:defRPr/>
            </a:pPr>
            <a:r>
              <a:rPr lang="en-US" b="1" i="0" u="none" strike="noStrike" kern="1200" dirty="0">
                <a:effectLst/>
                <a:ea typeface="MS PGothic" pitchFamily="34" charset="-128"/>
                <a:cs typeface="+mn-cs"/>
              </a:rPr>
              <a:t>SOURCES:</a:t>
            </a:r>
            <a:r>
              <a:rPr lang="en-US" i="0" u="none" strike="noStrike" kern="1200" dirty="0">
                <a:effectLst/>
                <a:ea typeface="MS PGothic" pitchFamily="34" charset="-128"/>
                <a:cs typeface="+mn-cs"/>
              </a:rPr>
              <a:t> https://commons.wikimedia.org/wiki/File:McCarty_Glacier.jpg, Image cropped and re-arranged</a:t>
            </a:r>
            <a:r>
              <a:rPr lang="en-US" i="0" u="none" strike="noStrike" kern="1200" dirty="0" smtClean="0">
                <a:effectLst/>
                <a:ea typeface="MS PGothic" pitchFamily="34" charset="-128"/>
                <a:cs typeface="+mn-cs"/>
              </a:rPr>
              <a:t>.</a:t>
            </a:r>
            <a:endParaRPr lang="en-US" i="0" u="none" strike="noStrike" kern="1200" dirty="0">
              <a:effectLst/>
              <a:ea typeface="MS PGothic" pitchFamily="34" charset="-128"/>
              <a:cs typeface="+mn-cs"/>
            </a:endParaRPr>
          </a:p>
        </p:txBody>
      </p:sp>
      <p:sp>
        <p:nvSpPr>
          <p:cNvPr id="4" name="Foliennummernplatzhalter 3"/>
          <p:cNvSpPr>
            <a:spLocks noGrp="1"/>
          </p:cNvSpPr>
          <p:nvPr>
            <p:ph type="sldNum" sz="quarter" idx="5"/>
          </p:nvPr>
        </p:nvSpPr>
        <p:spPr/>
        <p:txBody>
          <a:bodyPr/>
          <a:lstStyle/>
          <a:p>
            <a:fld id="{550BA0D9-B797-4B33-9248-7771BFA5AEF3}" type="slidenum">
              <a:rPr lang="de-CH" smtClean="0"/>
              <a:t>3</a:t>
            </a:fld>
            <a:endParaRPr lang="de-CH"/>
          </a:p>
        </p:txBody>
      </p:sp>
    </p:spTree>
    <p:extLst>
      <p:ext uri="{BB962C8B-B14F-4D97-AF65-F5344CB8AC3E}">
        <p14:creationId xmlns:p14="http://schemas.microsoft.com/office/powerpoint/2010/main" val="962851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b="1" dirty="0" smtClean="0"/>
              <a:t>Message:</a:t>
            </a:r>
          </a:p>
          <a:p>
            <a:endParaRPr lang="de-CH"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kern="1200" dirty="0" smtClean="0">
                <a:effectLst/>
                <a:ea typeface="MS PGothic" pitchFamily="34" charset="-128"/>
                <a:cs typeface="+mn-cs"/>
              </a:rPr>
              <a:t>One</a:t>
            </a:r>
            <a:r>
              <a:rPr lang="en-US" b="0" i="0" u="none" strike="noStrike" kern="1200" baseline="0" dirty="0" smtClean="0">
                <a:effectLst/>
                <a:ea typeface="MS PGothic" pitchFamily="34" charset="-128"/>
                <a:cs typeface="+mn-cs"/>
              </a:rPr>
              <a:t> of the most direct evidence of the warming of the last century is the rapid retreat of glacier occurring world wide.</a:t>
            </a:r>
            <a:endParaRPr lang="en-US" b="0" i="0" u="none" strike="noStrike" kern="1200" dirty="0" smtClean="0">
              <a:effectLst/>
              <a:ea typeface="MS PGothic" pitchFamily="34" charset="-128"/>
              <a:cs typeface="+mn-cs"/>
            </a:endParaRPr>
          </a:p>
          <a:p>
            <a:endParaRPr lang="de-CH" dirty="0" smtClean="0"/>
          </a:p>
          <a:p>
            <a:r>
              <a:rPr lang="de-CH" b="1" dirty="0" smtClean="0"/>
              <a:t>Source:</a:t>
            </a:r>
          </a:p>
          <a:p>
            <a:endParaRPr lang="de-CH" dirty="0" smtClean="0"/>
          </a:p>
          <a:p>
            <a:r>
              <a:rPr lang="de-CH" dirty="0" smtClean="0"/>
              <a:t>https://www.indiatoday.in/science/photo/climate-change-swiss-glaciers-switzerland-melt-photos-1622801-2019-11-26</a:t>
            </a:r>
          </a:p>
          <a:p>
            <a:endParaRPr lang="de-CH" dirty="0" smtClean="0"/>
          </a:p>
          <a:p>
            <a:r>
              <a:rPr lang="de-CH" dirty="0" err="1" smtClean="0"/>
              <a:t>Photo</a:t>
            </a:r>
            <a:r>
              <a:rPr lang="de-CH" dirty="0" smtClean="0"/>
              <a:t>: REUTERS</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4</a:t>
            </a:fld>
            <a:endParaRPr lang="de-CH"/>
          </a:p>
        </p:txBody>
      </p:sp>
    </p:spTree>
    <p:extLst>
      <p:ext uri="{BB962C8B-B14F-4D97-AF65-F5344CB8AC3E}">
        <p14:creationId xmlns:p14="http://schemas.microsoft.com/office/powerpoint/2010/main" val="2636725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en-US" b="1" dirty="0" smtClean="0"/>
          </a:p>
          <a:p>
            <a:r>
              <a:rPr lang="en-US" noProof="0" dirty="0" smtClean="0"/>
              <a:t>An</a:t>
            </a:r>
            <a:r>
              <a:rPr lang="en-US" baseline="0" noProof="0" dirty="0" smtClean="0"/>
              <a:t> important consequence of </a:t>
            </a:r>
            <a:r>
              <a:rPr lang="en-US" baseline="0" noProof="0" dirty="0" err="1" smtClean="0"/>
              <a:t>glo</a:t>
            </a:r>
            <a:r>
              <a:rPr lang="de-CH" baseline="0" dirty="0" err="1" smtClean="0"/>
              <a:t>bal</a:t>
            </a:r>
            <a:r>
              <a:rPr lang="de-CH" baseline="0" dirty="0" smtClean="0"/>
              <a:t> </a:t>
            </a:r>
            <a:r>
              <a:rPr lang="de-CH" baseline="0" dirty="0" err="1" smtClean="0"/>
              <a:t>warming</a:t>
            </a:r>
            <a:r>
              <a:rPr lang="de-CH" baseline="0" dirty="0" smtClean="0"/>
              <a:t> </a:t>
            </a:r>
            <a:r>
              <a:rPr lang="de-CH" baseline="0" dirty="0" err="1" smtClean="0"/>
              <a:t>is</a:t>
            </a:r>
            <a:r>
              <a:rPr lang="de-CH" baseline="0" dirty="0" smtClean="0"/>
              <a:t> </a:t>
            </a:r>
            <a:r>
              <a:rPr lang="de-CH" baseline="0" dirty="0" err="1" smtClean="0"/>
              <a:t>the</a:t>
            </a:r>
            <a:r>
              <a:rPr lang="de-CH" baseline="0" dirty="0" smtClean="0"/>
              <a:t> </a:t>
            </a:r>
            <a:r>
              <a:rPr lang="de-CH" baseline="0" dirty="0" err="1" smtClean="0"/>
              <a:t>rise</a:t>
            </a:r>
            <a:r>
              <a:rPr lang="de-CH" baseline="0" dirty="0" smtClean="0"/>
              <a:t> </a:t>
            </a:r>
            <a:r>
              <a:rPr lang="de-CH" baseline="0" dirty="0" err="1" smtClean="0"/>
              <a:t>of</a:t>
            </a:r>
            <a:r>
              <a:rPr lang="de-CH" baseline="0" dirty="0" smtClean="0"/>
              <a:t> </a:t>
            </a:r>
            <a:r>
              <a:rPr lang="de-CH" baseline="0" dirty="0" err="1" smtClean="0"/>
              <a:t>sea</a:t>
            </a:r>
            <a:r>
              <a:rPr lang="de-CH" baseline="0" dirty="0" smtClean="0"/>
              <a:t> </a:t>
            </a:r>
            <a:r>
              <a:rPr lang="de-CH" baseline="0" dirty="0" err="1" smtClean="0"/>
              <a:t>level</a:t>
            </a:r>
            <a:r>
              <a:rPr lang="de-CH" baseline="0" dirty="0" smtClean="0"/>
              <a:t>. </a:t>
            </a:r>
            <a:r>
              <a:rPr lang="de-CH" baseline="0" dirty="0" err="1" smtClean="0"/>
              <a:t>Since</a:t>
            </a:r>
            <a:r>
              <a:rPr lang="de-CH" baseline="0" dirty="0" smtClean="0"/>
              <a:t> 1900 </a:t>
            </a:r>
            <a:r>
              <a:rPr lang="de-CH" baseline="0" dirty="0" err="1" smtClean="0"/>
              <a:t>sea</a:t>
            </a:r>
            <a:r>
              <a:rPr lang="de-CH" baseline="0" dirty="0" smtClean="0"/>
              <a:t> </a:t>
            </a:r>
            <a:r>
              <a:rPr lang="de-CH" baseline="0" dirty="0" err="1" smtClean="0"/>
              <a:t>level</a:t>
            </a:r>
            <a:r>
              <a:rPr lang="de-CH" baseline="0" dirty="0" smtClean="0"/>
              <a:t> </a:t>
            </a:r>
            <a:r>
              <a:rPr lang="de-CH" baseline="0" dirty="0" err="1" smtClean="0"/>
              <a:t>rose</a:t>
            </a:r>
            <a:r>
              <a:rPr lang="de-CH" baseline="0" dirty="0" smtClean="0"/>
              <a:t> </a:t>
            </a:r>
            <a:r>
              <a:rPr lang="de-CH" baseline="0" dirty="0" err="1" smtClean="0"/>
              <a:t>by</a:t>
            </a:r>
            <a:r>
              <a:rPr lang="de-CH" baseline="0" dirty="0" smtClean="0"/>
              <a:t> </a:t>
            </a:r>
            <a:r>
              <a:rPr lang="de-CH" baseline="0" dirty="0" err="1" smtClean="0"/>
              <a:t>more</a:t>
            </a:r>
            <a:r>
              <a:rPr lang="de-CH" baseline="0" dirty="0" smtClean="0"/>
              <a:t> </a:t>
            </a:r>
            <a:r>
              <a:rPr lang="de-CH" baseline="0" dirty="0" err="1" smtClean="0"/>
              <a:t>than</a:t>
            </a:r>
            <a:r>
              <a:rPr lang="de-CH" baseline="0" dirty="0" smtClean="0"/>
              <a:t> 20 cm, </a:t>
            </a:r>
            <a:r>
              <a:rPr lang="de-CH" baseline="0" dirty="0" err="1" smtClean="0"/>
              <a:t>with</a:t>
            </a:r>
            <a:r>
              <a:rPr lang="de-CH" baseline="0" dirty="0" smtClean="0"/>
              <a:t> an </a:t>
            </a:r>
            <a:r>
              <a:rPr lang="en-US" baseline="0" noProof="0" dirty="0" smtClean="0"/>
              <a:t>acceleration</a:t>
            </a:r>
            <a:r>
              <a:rPr lang="de-CH" baseline="0" dirty="0" smtClean="0"/>
              <a:t> in </a:t>
            </a:r>
            <a:r>
              <a:rPr lang="de-CH" baseline="0" dirty="0" err="1" smtClean="0"/>
              <a:t>the</a:t>
            </a:r>
            <a:r>
              <a:rPr lang="de-CH" baseline="0" dirty="0" smtClean="0"/>
              <a:t> last 30 </a:t>
            </a:r>
            <a:r>
              <a:rPr lang="de-CH" baseline="0" dirty="0" err="1" smtClean="0"/>
              <a:t>years</a:t>
            </a:r>
            <a:r>
              <a:rPr lang="de-CH" baseline="0" dirty="0" smtClean="0"/>
              <a:t> (97 mm </a:t>
            </a:r>
            <a:r>
              <a:rPr lang="de-CH" baseline="0" dirty="0" err="1" smtClean="0"/>
              <a:t>between</a:t>
            </a:r>
            <a:r>
              <a:rPr lang="de-CH" baseline="0" dirty="0" smtClean="0"/>
              <a:t> 1993 </a:t>
            </a:r>
            <a:r>
              <a:rPr lang="de-CH" baseline="0" dirty="0" err="1" smtClean="0"/>
              <a:t>and</a:t>
            </a:r>
            <a:r>
              <a:rPr lang="de-CH" baseline="0" dirty="0" smtClean="0"/>
              <a:t> 2020). </a:t>
            </a:r>
            <a:r>
              <a:rPr lang="de-CH" baseline="0" dirty="0" err="1" smtClean="0"/>
              <a:t>Since</a:t>
            </a:r>
            <a:r>
              <a:rPr lang="de-CH" baseline="0" dirty="0" smtClean="0"/>
              <a:t> </a:t>
            </a:r>
            <a:r>
              <a:rPr lang="de-CH" baseline="0" dirty="0" err="1" smtClean="0"/>
              <a:t>satellite</a:t>
            </a:r>
            <a:r>
              <a:rPr lang="de-CH" baseline="0" dirty="0" smtClean="0"/>
              <a:t> </a:t>
            </a:r>
            <a:r>
              <a:rPr lang="en-US" baseline="0" noProof="0" dirty="0" smtClean="0"/>
              <a:t>measurements</a:t>
            </a:r>
            <a:r>
              <a:rPr lang="de-CH" baseline="0" dirty="0" smtClean="0"/>
              <a:t> </a:t>
            </a:r>
            <a:r>
              <a:rPr lang="en-US" baseline="0" noProof="0" dirty="0" smtClean="0"/>
              <a:t>are</a:t>
            </a:r>
            <a:r>
              <a:rPr lang="de-CH" baseline="0" dirty="0" smtClean="0"/>
              <a:t> </a:t>
            </a:r>
            <a:r>
              <a:rPr lang="de-CH" baseline="0" dirty="0" err="1" smtClean="0"/>
              <a:t>available</a:t>
            </a:r>
            <a:r>
              <a:rPr lang="de-CH" baseline="0" dirty="0" smtClean="0"/>
              <a:t>, on </a:t>
            </a:r>
            <a:r>
              <a:rPr lang="de-CH" baseline="0" dirty="0" err="1" smtClean="0"/>
              <a:t>average</a:t>
            </a:r>
            <a:r>
              <a:rPr lang="de-CH" baseline="0" dirty="0" smtClean="0"/>
              <a:t> </a:t>
            </a:r>
            <a:r>
              <a:rPr lang="de-CH" baseline="0" dirty="0" err="1" smtClean="0"/>
              <a:t>the</a:t>
            </a:r>
            <a:r>
              <a:rPr lang="de-CH" baseline="0" dirty="0" smtClean="0"/>
              <a:t> </a:t>
            </a:r>
            <a:r>
              <a:rPr lang="de-CH" baseline="0" dirty="0" err="1" smtClean="0"/>
              <a:t>sea</a:t>
            </a:r>
            <a:r>
              <a:rPr lang="de-CH" baseline="0" dirty="0" smtClean="0"/>
              <a:t> </a:t>
            </a:r>
            <a:r>
              <a:rPr lang="de-CH" baseline="0" dirty="0" err="1" smtClean="0"/>
              <a:t>level</a:t>
            </a:r>
            <a:r>
              <a:rPr lang="de-CH" baseline="0" dirty="0" smtClean="0"/>
              <a:t> </a:t>
            </a:r>
            <a:r>
              <a:rPr lang="de-CH" baseline="0" dirty="0" err="1" smtClean="0"/>
              <a:t>rose</a:t>
            </a:r>
            <a:r>
              <a:rPr lang="de-CH" baseline="0" dirty="0" smtClean="0"/>
              <a:t> </a:t>
            </a:r>
            <a:r>
              <a:rPr lang="de-CH" baseline="0" dirty="0" err="1" smtClean="0"/>
              <a:t>by</a:t>
            </a:r>
            <a:r>
              <a:rPr lang="de-CH" baseline="0" dirty="0" smtClean="0"/>
              <a:t> 3.3 mm per </a:t>
            </a:r>
            <a:r>
              <a:rPr lang="de-CH" baseline="0" dirty="0" err="1" smtClean="0"/>
              <a:t>year</a:t>
            </a:r>
            <a:r>
              <a:rPr lang="de-CH" baseline="0" dirty="0" smtClean="0"/>
              <a:t>. The </a:t>
            </a:r>
            <a:r>
              <a:rPr lang="de-CH" baseline="0" dirty="0" err="1" smtClean="0"/>
              <a:t>main</a:t>
            </a:r>
            <a:r>
              <a:rPr lang="de-CH" baseline="0" dirty="0" smtClean="0"/>
              <a:t> </a:t>
            </a:r>
            <a:r>
              <a:rPr lang="de-CH" baseline="0" dirty="0" err="1" smtClean="0"/>
              <a:t>factors</a:t>
            </a:r>
            <a:r>
              <a:rPr lang="de-CH" baseline="0" dirty="0" smtClean="0"/>
              <a:t> </a:t>
            </a:r>
            <a:r>
              <a:rPr lang="de-CH" baseline="0" dirty="0" err="1" smtClean="0"/>
              <a:t>behind</a:t>
            </a:r>
            <a:r>
              <a:rPr lang="de-CH" baseline="0" dirty="0" smtClean="0"/>
              <a:t> </a:t>
            </a:r>
            <a:r>
              <a:rPr lang="de-CH" baseline="0" dirty="0" err="1" smtClean="0"/>
              <a:t>sea</a:t>
            </a:r>
            <a:r>
              <a:rPr lang="de-CH" baseline="0" dirty="0" smtClean="0"/>
              <a:t> </a:t>
            </a:r>
            <a:r>
              <a:rPr lang="de-CH" baseline="0" dirty="0" err="1" smtClean="0"/>
              <a:t>level</a:t>
            </a:r>
            <a:r>
              <a:rPr lang="de-CH" baseline="0" dirty="0" smtClean="0"/>
              <a:t> </a:t>
            </a:r>
            <a:r>
              <a:rPr lang="de-CH" baseline="0" dirty="0" err="1" smtClean="0"/>
              <a:t>rise</a:t>
            </a:r>
            <a:r>
              <a:rPr lang="de-CH" baseline="0" dirty="0" smtClean="0"/>
              <a:t> </a:t>
            </a:r>
            <a:r>
              <a:rPr lang="de-CH" baseline="0" dirty="0" err="1" smtClean="0"/>
              <a:t>are</a:t>
            </a:r>
            <a:r>
              <a:rPr lang="de-CH" baseline="0" dirty="0" smtClean="0"/>
              <a:t> </a:t>
            </a:r>
            <a:r>
              <a:rPr lang="de-CH" baseline="0" dirty="0" err="1" smtClean="0"/>
              <a:t>ice</a:t>
            </a:r>
            <a:r>
              <a:rPr lang="de-CH" baseline="0" dirty="0" smtClean="0"/>
              <a:t> mass </a:t>
            </a:r>
            <a:r>
              <a:rPr lang="de-CH" baseline="0" dirty="0" err="1" smtClean="0"/>
              <a:t>loss</a:t>
            </a:r>
            <a:r>
              <a:rPr lang="de-CH" baseline="0" dirty="0" smtClean="0"/>
              <a:t> </a:t>
            </a:r>
            <a:r>
              <a:rPr lang="de-CH" baseline="0" dirty="0" err="1" smtClean="0"/>
              <a:t>and</a:t>
            </a:r>
            <a:r>
              <a:rPr lang="de-CH" baseline="0" dirty="0" smtClean="0"/>
              <a:t> </a:t>
            </a:r>
            <a:r>
              <a:rPr lang="en-US" baseline="0" noProof="0" dirty="0" smtClean="0"/>
              <a:t>thermic</a:t>
            </a:r>
            <a:r>
              <a:rPr lang="de-CH" baseline="0" dirty="0" smtClean="0"/>
              <a:t> </a:t>
            </a:r>
            <a:r>
              <a:rPr lang="de-CH" baseline="0" dirty="0" err="1" smtClean="0"/>
              <a:t>expansion</a:t>
            </a:r>
            <a:r>
              <a:rPr lang="de-CH" baseline="0" dirty="0" smtClean="0"/>
              <a:t>.</a:t>
            </a:r>
            <a:endParaRPr lang="en-US" dirty="0" smtClean="0"/>
          </a:p>
          <a:p>
            <a:endParaRPr lang="en-US" dirty="0" smtClean="0"/>
          </a:p>
          <a:p>
            <a:r>
              <a:rPr lang="en-US" b="1" dirty="0" smtClean="0"/>
              <a:t>Data:</a:t>
            </a:r>
          </a:p>
          <a:p>
            <a:endParaRPr lang="en-US" b="1" dirty="0" smtClean="0"/>
          </a:p>
          <a:p>
            <a:r>
              <a:rPr lang="de-CH" dirty="0" err="1" smtClean="0"/>
              <a:t>From</a:t>
            </a:r>
            <a:r>
              <a:rPr lang="de-CH" dirty="0" smtClean="0"/>
              <a:t> 1993 </a:t>
            </a:r>
            <a:r>
              <a:rPr lang="de-CH" dirty="0" err="1" smtClean="0"/>
              <a:t>there</a:t>
            </a:r>
            <a:r>
              <a:rPr lang="de-CH" dirty="0" smtClean="0"/>
              <a:t> </a:t>
            </a:r>
            <a:r>
              <a:rPr lang="de-CH" dirty="0" err="1" smtClean="0"/>
              <a:t>is</a:t>
            </a:r>
            <a:r>
              <a:rPr lang="de-CH" dirty="0" smtClean="0"/>
              <a:t> </a:t>
            </a:r>
            <a:r>
              <a:rPr lang="de-CH" dirty="0" err="1" smtClean="0"/>
              <a:t>satellite</a:t>
            </a:r>
            <a:r>
              <a:rPr lang="de-CH" dirty="0" smtClean="0"/>
              <a:t> </a:t>
            </a:r>
            <a:r>
              <a:rPr lang="de-CH" dirty="0" err="1" smtClean="0"/>
              <a:t>data</a:t>
            </a:r>
            <a:r>
              <a:rPr lang="de-CH" dirty="0" smtClean="0"/>
              <a:t> </a:t>
            </a:r>
            <a:r>
              <a:rPr lang="de-CH" dirty="0" err="1" smtClean="0"/>
              <a:t>available</a:t>
            </a:r>
            <a:r>
              <a:rPr lang="de-CH" dirty="0" smtClean="0"/>
              <a:t> </a:t>
            </a:r>
            <a:r>
              <a:rPr lang="de-CH" dirty="0" err="1" smtClean="0"/>
              <a:t>from</a:t>
            </a:r>
            <a:r>
              <a:rPr lang="de-CH" dirty="0" smtClean="0"/>
              <a:t> NASA on </a:t>
            </a:r>
            <a:r>
              <a:rPr lang="de-CH" dirty="0" err="1" smtClean="0"/>
              <a:t>the</a:t>
            </a:r>
            <a:r>
              <a:rPr lang="de-CH" dirty="0" smtClean="0"/>
              <a:t> </a:t>
            </a:r>
            <a:r>
              <a:rPr lang="de-CH" dirty="0" err="1" smtClean="0"/>
              <a:t>sea</a:t>
            </a:r>
            <a:r>
              <a:rPr lang="de-CH" dirty="0" smtClean="0"/>
              <a:t> </a:t>
            </a:r>
            <a:r>
              <a:rPr lang="de-CH" dirty="0" err="1" smtClean="0"/>
              <a:t>level</a:t>
            </a:r>
            <a:r>
              <a:rPr lang="de-CH" dirty="0" smtClean="0"/>
              <a:t> (</a:t>
            </a:r>
            <a:r>
              <a:rPr lang="de-CH" dirty="0" smtClean="0">
                <a:hlinkClick r:id="rId3"/>
              </a:rPr>
              <a:t>https://climate.nasa.gov/vital-signs/sea-level/</a:t>
            </a:r>
            <a:r>
              <a:rPr lang="de-CH" dirty="0" smtClean="0"/>
              <a:t>)</a:t>
            </a:r>
          </a:p>
          <a:p>
            <a:endParaRPr lang="de-CH" dirty="0" smtClean="0"/>
          </a:p>
          <a:p>
            <a:r>
              <a:rPr lang="de-CH" dirty="0" err="1" smtClean="0"/>
              <a:t>Citation</a:t>
            </a:r>
            <a:r>
              <a:rPr lang="de-CH" dirty="0" smtClean="0"/>
              <a:t>: GSFC. 2020. Global </a:t>
            </a:r>
            <a:r>
              <a:rPr lang="de-CH" dirty="0" err="1" smtClean="0"/>
              <a:t>Mean</a:t>
            </a:r>
            <a:r>
              <a:rPr lang="de-CH" dirty="0" smtClean="0"/>
              <a:t> </a:t>
            </a:r>
            <a:r>
              <a:rPr lang="de-CH" dirty="0" err="1" smtClean="0"/>
              <a:t>Sea</a:t>
            </a:r>
            <a:r>
              <a:rPr lang="de-CH" dirty="0" smtClean="0"/>
              <a:t> Level Trend </a:t>
            </a:r>
            <a:r>
              <a:rPr lang="de-CH" dirty="0" err="1" smtClean="0"/>
              <a:t>from</a:t>
            </a:r>
            <a:r>
              <a:rPr lang="de-CH" dirty="0" smtClean="0"/>
              <a:t> Integrated Multi-Mission </a:t>
            </a:r>
            <a:r>
              <a:rPr lang="de-CH" dirty="0" err="1" smtClean="0"/>
              <a:t>Ocean</a:t>
            </a:r>
            <a:r>
              <a:rPr lang="de-CH" dirty="0" smtClean="0"/>
              <a:t> Altimeters TOPEX/Poseidon, Jason-1, OSTM/Jason-2, </a:t>
            </a:r>
            <a:r>
              <a:rPr lang="de-CH" dirty="0" err="1" smtClean="0"/>
              <a:t>and</a:t>
            </a:r>
            <a:r>
              <a:rPr lang="de-CH" dirty="0" smtClean="0"/>
              <a:t> Jason-3 Version 5.0 Ver. 5.0 PO.DAAC, CA, USA. Dataset </a:t>
            </a:r>
            <a:r>
              <a:rPr lang="de-CH" dirty="0" err="1" smtClean="0"/>
              <a:t>accessed</a:t>
            </a:r>
            <a:r>
              <a:rPr lang="de-CH" dirty="0" smtClean="0"/>
              <a:t> [2021-03-04] at </a:t>
            </a:r>
            <a:r>
              <a:rPr lang="de-CH" dirty="0" smtClean="0">
                <a:hlinkClick r:id="rId4"/>
              </a:rPr>
              <a:t>http://dx.doi.org/10.5067/GMSLM-TJ150</a:t>
            </a:r>
            <a:r>
              <a:rPr lang="de-CH" dirty="0" smtClean="0"/>
              <a:t>.</a:t>
            </a:r>
          </a:p>
          <a:p>
            <a:endParaRPr lang="de-CH" dirty="0" smtClean="0"/>
          </a:p>
          <a:p>
            <a:r>
              <a:rPr lang="de-CH" dirty="0" smtClean="0"/>
              <a:t>Download: </a:t>
            </a:r>
            <a:r>
              <a:rPr lang="de-CH" dirty="0" smtClean="0">
                <a:hlinkClick r:id="rId5"/>
              </a:rPr>
              <a:t>https://podaac-tools.jpl.nasa.gov/drive/files/allData/merged_alt/L2/TP_J1_OSTM/global_mean_sea_level/GMSL_TPJAOS_5.0_199209_202010.txt</a:t>
            </a:r>
            <a:r>
              <a:rPr lang="de-CH" dirty="0" smtClean="0"/>
              <a:t> (</a:t>
            </a:r>
            <a:r>
              <a:rPr lang="de-CH" dirty="0" err="1" smtClean="0"/>
              <a:t>needs</a:t>
            </a:r>
            <a:r>
              <a:rPr lang="de-CH" dirty="0" smtClean="0"/>
              <a:t> </a:t>
            </a:r>
            <a:r>
              <a:rPr lang="de-CH" dirty="0" err="1" smtClean="0"/>
              <a:t>login</a:t>
            </a:r>
            <a:r>
              <a:rPr lang="de-CH" dirty="0" smtClean="0"/>
              <a:t>)</a:t>
            </a:r>
          </a:p>
          <a:p>
            <a:endParaRPr lang="de-CH" dirty="0" smtClean="0"/>
          </a:p>
          <a:p>
            <a:r>
              <a:rPr lang="de-CH" dirty="0" smtClean="0"/>
              <a:t>Long </a:t>
            </a:r>
            <a:r>
              <a:rPr lang="de-CH" dirty="0" err="1" smtClean="0"/>
              <a:t>term</a:t>
            </a:r>
            <a:r>
              <a:rPr lang="de-CH" dirty="0" smtClean="0"/>
              <a:t> </a:t>
            </a:r>
            <a:r>
              <a:rPr lang="de-CH" dirty="0" err="1" smtClean="0"/>
              <a:t>data</a:t>
            </a:r>
            <a:r>
              <a:rPr lang="de-CH" dirty="0" smtClean="0"/>
              <a:t> </a:t>
            </a:r>
            <a:r>
              <a:rPr lang="de-CH" dirty="0" err="1" smtClean="0"/>
              <a:t>were</a:t>
            </a:r>
            <a:r>
              <a:rPr lang="de-CH" dirty="0" smtClean="0"/>
              <a:t> </a:t>
            </a:r>
            <a:r>
              <a:rPr lang="de-CH" dirty="0" err="1" smtClean="0"/>
              <a:t>taken</a:t>
            </a:r>
            <a:r>
              <a:rPr lang="de-CH" dirty="0" smtClean="0"/>
              <a:t> </a:t>
            </a:r>
            <a:r>
              <a:rPr lang="de-CH" dirty="0" err="1" smtClean="0"/>
              <a:t>from</a:t>
            </a:r>
            <a:r>
              <a:rPr lang="de-CH" dirty="0" smtClean="0"/>
              <a:t> </a:t>
            </a:r>
            <a:r>
              <a:rPr lang="de-CH" dirty="0" err="1" smtClean="0"/>
              <a:t>Frederikse</a:t>
            </a:r>
            <a:r>
              <a:rPr lang="de-CH" dirty="0" smtClean="0"/>
              <a:t> et al. (2020) </a:t>
            </a:r>
            <a:r>
              <a:rPr lang="de-CH" dirty="0" err="1" smtClean="0"/>
              <a:t>and</a:t>
            </a:r>
            <a:r>
              <a:rPr lang="de-CH" dirty="0" smtClean="0"/>
              <a:t> </a:t>
            </a:r>
            <a:r>
              <a:rPr lang="de-CH" dirty="0" err="1" smtClean="0"/>
              <a:t>derive</a:t>
            </a:r>
            <a:r>
              <a:rPr lang="de-CH" dirty="0" smtClean="0"/>
              <a:t> </a:t>
            </a:r>
            <a:r>
              <a:rPr lang="de-CH" dirty="0" err="1" smtClean="0"/>
              <a:t>from</a:t>
            </a:r>
            <a:r>
              <a:rPr lang="de-CH" dirty="0" smtClean="0"/>
              <a:t> </a:t>
            </a:r>
            <a:r>
              <a:rPr lang="de-CH" dirty="0" err="1" smtClean="0"/>
              <a:t>tide</a:t>
            </a:r>
            <a:r>
              <a:rPr lang="de-CH" dirty="0" smtClean="0"/>
              <a:t> </a:t>
            </a:r>
            <a:r>
              <a:rPr lang="de-CH" dirty="0" err="1" smtClean="0"/>
              <a:t>gauge</a:t>
            </a:r>
            <a:r>
              <a:rPr lang="de-CH" dirty="0" smtClean="0"/>
              <a:t> </a:t>
            </a:r>
            <a:r>
              <a:rPr lang="de-CH" dirty="0" err="1" smtClean="0"/>
              <a:t>records</a:t>
            </a:r>
            <a:endParaRPr lang="de-CH" dirty="0" smtClean="0"/>
          </a:p>
          <a:p>
            <a:endParaRPr lang="de-CH" dirty="0" smtClean="0"/>
          </a:p>
          <a:p>
            <a:r>
              <a:rPr lang="de-CH" dirty="0" err="1" smtClean="0"/>
              <a:t>Citation</a:t>
            </a:r>
            <a:r>
              <a:rPr lang="de-CH" dirty="0" smtClean="0"/>
              <a:t>: </a:t>
            </a:r>
            <a:r>
              <a:rPr lang="de-CH" dirty="0" err="1" smtClean="0"/>
              <a:t>Frederikse</a:t>
            </a:r>
            <a:r>
              <a:rPr lang="de-CH" dirty="0" smtClean="0"/>
              <a:t>, T., </a:t>
            </a:r>
            <a:r>
              <a:rPr lang="de-CH" dirty="0" err="1" smtClean="0"/>
              <a:t>Landerer</a:t>
            </a:r>
            <a:r>
              <a:rPr lang="de-CH" dirty="0" smtClean="0"/>
              <a:t>, F., Caron, L. et al. The </a:t>
            </a:r>
            <a:r>
              <a:rPr lang="de-CH" dirty="0" err="1" smtClean="0"/>
              <a:t>causes</a:t>
            </a:r>
            <a:r>
              <a:rPr lang="de-CH" dirty="0" smtClean="0"/>
              <a:t> </a:t>
            </a:r>
            <a:r>
              <a:rPr lang="de-CH" dirty="0" err="1" smtClean="0"/>
              <a:t>of</a:t>
            </a:r>
            <a:r>
              <a:rPr lang="de-CH" dirty="0" smtClean="0"/>
              <a:t> </a:t>
            </a:r>
            <a:r>
              <a:rPr lang="de-CH" dirty="0" err="1" smtClean="0"/>
              <a:t>sea</a:t>
            </a:r>
            <a:r>
              <a:rPr lang="de-CH" dirty="0" smtClean="0"/>
              <a:t>-level </a:t>
            </a:r>
            <a:r>
              <a:rPr lang="de-CH" dirty="0" err="1" smtClean="0"/>
              <a:t>rise</a:t>
            </a:r>
            <a:r>
              <a:rPr lang="de-CH" dirty="0" smtClean="0"/>
              <a:t> </a:t>
            </a:r>
            <a:r>
              <a:rPr lang="de-CH" dirty="0" err="1" smtClean="0"/>
              <a:t>since</a:t>
            </a:r>
            <a:r>
              <a:rPr lang="de-CH" dirty="0" smtClean="0"/>
              <a:t> 1900. Nature 584, 393–397 (2020). </a:t>
            </a:r>
            <a:r>
              <a:rPr lang="de-CH" dirty="0" smtClean="0">
                <a:hlinkClick r:id="rId6"/>
              </a:rPr>
              <a:t>https://doi.org/10.1038/s41586-020-2591-3</a:t>
            </a:r>
            <a:endParaRPr lang="de-CH" dirty="0" smtClean="0"/>
          </a:p>
          <a:p>
            <a:endParaRPr lang="de-CH" dirty="0" smtClean="0"/>
          </a:p>
          <a:p>
            <a:r>
              <a:rPr lang="de-CH" dirty="0" smtClean="0"/>
              <a:t>Download: </a:t>
            </a:r>
            <a:r>
              <a:rPr lang="de-CH" dirty="0" smtClean="0">
                <a:hlinkClick r:id="rId7"/>
              </a:rPr>
              <a:t>https://zenodo.org/record/3862995/files/global_basin_timeseries.xlsx?download=1</a:t>
            </a:r>
            <a:endParaRPr lang="de-CH" dirty="0" smtClean="0"/>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a:t>
            </a:r>
            <a:r>
              <a:rPr lang="en-US" noProof="0" dirty="0" smtClean="0"/>
              <a:t>github.com/</a:t>
            </a:r>
            <a:r>
              <a:rPr lang="en-US" noProof="0" dirty="0" err="1" smtClean="0"/>
              <a:t>fmenardo</a:t>
            </a:r>
            <a:r>
              <a:rPr lang="en-US" noProof="0" dirty="0" smtClean="0"/>
              <a:t>/2minutes4future</a:t>
            </a:r>
            <a:r>
              <a:rPr lang="de-CH" dirty="0" smtClean="0"/>
              <a:t>.</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5</a:t>
            </a:fld>
            <a:endParaRPr lang="de-CH"/>
          </a:p>
        </p:txBody>
      </p:sp>
    </p:spTree>
    <p:extLst>
      <p:ext uri="{BB962C8B-B14F-4D97-AF65-F5344CB8AC3E}">
        <p14:creationId xmlns:p14="http://schemas.microsoft.com/office/powerpoint/2010/main" val="17512229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r>
              <a:rPr lang="en-US" dirty="0" smtClean="0"/>
              <a:t>Early</a:t>
            </a:r>
            <a:r>
              <a:rPr lang="en-US" baseline="0" dirty="0" smtClean="0"/>
              <a:t> Holocene was characterized by increasing temperature, which stabilized for about 5,000 years (Holocene climate optimum). After that a cooling trend prevailed, and culminated around 200 years ago in the little ice age, which was the coldest period of the Holocene.</a:t>
            </a:r>
            <a:endParaRPr lang="en-US" dirty="0" smtClean="0"/>
          </a:p>
          <a:p>
            <a:r>
              <a:rPr lang="en-US" dirty="0" smtClean="0"/>
              <a:t>In the last 100 years the average</a:t>
            </a:r>
            <a:r>
              <a:rPr lang="en-US" baseline="0" dirty="0" smtClean="0"/>
              <a:t> world temperature increased of about 1 </a:t>
            </a:r>
            <a:r>
              <a:rPr lang="de-CH" b="1" dirty="0" smtClean="0"/>
              <a:t>°</a:t>
            </a:r>
            <a:r>
              <a:rPr lang="en-US" baseline="0" dirty="0" smtClean="0"/>
              <a:t>C, the temperature increase accelerated in the last </a:t>
            </a:r>
            <a:r>
              <a:rPr lang="en-US" dirty="0" smtClean="0"/>
              <a:t>30 years (</a:t>
            </a:r>
            <a:r>
              <a:rPr lang="en-US" baseline="0" dirty="0" smtClean="0"/>
              <a:t>0.7 </a:t>
            </a:r>
            <a:r>
              <a:rPr lang="de-CH" b="1" dirty="0" smtClean="0"/>
              <a:t>°</a:t>
            </a:r>
            <a:r>
              <a:rPr lang="en-US" baseline="0" dirty="0" smtClean="0"/>
              <a:t>C increase). Global temperatures are now higher than the average during the Holocene climate optimum. </a:t>
            </a:r>
          </a:p>
          <a:p>
            <a:endParaRPr lang="en-US" baseline="0" dirty="0" smtClean="0"/>
          </a:p>
          <a:p>
            <a:r>
              <a:rPr lang="en-US" baseline="0" dirty="0" smtClean="0"/>
              <a:t>The fast increase in temperature in the last ~15 years is caused by an higher concentration of greenhouse gases in the atmosphere, especially CO2. In the last 60 years the concentration of increased from 317ppm (1960), to 339 ppm (1980), to 370 ppm (2000), to 414 ppm (2020).</a:t>
            </a:r>
            <a:endParaRPr lang="en-US" dirty="0" smtClean="0"/>
          </a:p>
          <a:p>
            <a:endParaRPr lang="en-US" dirty="0" smtClean="0"/>
          </a:p>
          <a:p>
            <a:r>
              <a:rPr lang="en-US" b="1" dirty="0" smtClean="0"/>
              <a:t>Data:</a:t>
            </a:r>
          </a:p>
          <a:p>
            <a:endParaRPr lang="en-US" dirty="0" smtClean="0"/>
          </a:p>
          <a:p>
            <a:r>
              <a:rPr lang="en-US" b="1" dirty="0" smtClean="0"/>
              <a:t>Temperature:</a:t>
            </a:r>
          </a:p>
          <a:p>
            <a:endParaRPr lang="en-US" dirty="0" smtClean="0"/>
          </a:p>
          <a:p>
            <a:r>
              <a:rPr lang="en-US" dirty="0" smtClean="0"/>
              <a:t>Data from 1850 onward was obtained from HadCRUT4 (</a:t>
            </a:r>
            <a:r>
              <a:rPr lang="en-US" dirty="0" smtClean="0">
                <a:hlinkClick r:id="rId3"/>
              </a:rPr>
              <a:t>https://www.metoffice.gov.uk/hadobs/hadcrut4/</a:t>
            </a:r>
            <a:r>
              <a:rPr lang="en-US" dirty="0" smtClean="0"/>
              <a:t>). HadCRUT4 is a gridded dataset of global historical surface temperature anomalies relative to a 1961-1990 reference period. Data are available for each month since January 1850, on a 5 degree grid.</a:t>
            </a:r>
          </a:p>
          <a:p>
            <a:r>
              <a:rPr lang="en-US" dirty="0" smtClean="0"/>
              <a:t>Citation: </a:t>
            </a:r>
            <a:r>
              <a:rPr lang="en-US" dirty="0" err="1" smtClean="0"/>
              <a:t>Morice</a:t>
            </a:r>
            <a:r>
              <a:rPr lang="en-US" dirty="0" smtClean="0"/>
              <a:t>, C. P., Kennedy, J. J., Rayner, N. A., and Jones, P. D. (2012), Quantifying uncertainties in global and regional temperature change using an ensemble of observational estimates: The HadCRUT4 data set, J. </a:t>
            </a:r>
            <a:r>
              <a:rPr lang="en-US" dirty="0" err="1" smtClean="0"/>
              <a:t>Geophys</a:t>
            </a:r>
            <a:r>
              <a:rPr lang="en-US" dirty="0" smtClean="0"/>
              <a:t>. Res., 117, D08101, doi:10.1029/2011JD017187.</a:t>
            </a:r>
          </a:p>
          <a:p>
            <a:r>
              <a:rPr lang="en-US" dirty="0" smtClean="0"/>
              <a:t>Download global yearly data: </a:t>
            </a:r>
            <a:r>
              <a:rPr lang="en-US" dirty="0" smtClean="0">
                <a:hlinkClick r:id="rId4"/>
              </a:rPr>
              <a:t>https://www.metoffice.gov.uk/hadobs/hadcrut4/data/current/time_series/HadCRUT.4.6.0.0.annual_ns_avg.txt</a:t>
            </a:r>
            <a:r>
              <a:rPr lang="en-US" dirty="0" smtClean="0"/>
              <a:t>.</a:t>
            </a:r>
          </a:p>
          <a:p>
            <a:r>
              <a:rPr lang="en-US" dirty="0" smtClean="0"/>
              <a:t>File format: </a:t>
            </a:r>
            <a:r>
              <a:rPr lang="en-US" dirty="0" smtClean="0">
                <a:hlinkClick r:id="rId5"/>
              </a:rPr>
              <a:t>https://www.metoffice.gov.uk/hadobs/hadcrut4/data/current/series_format.html</a:t>
            </a:r>
            <a:r>
              <a:rPr lang="en-US" dirty="0" smtClean="0"/>
              <a:t>.</a:t>
            </a:r>
          </a:p>
          <a:p>
            <a:endParaRPr lang="de-CH" dirty="0" smtClean="0"/>
          </a:p>
          <a:p>
            <a:r>
              <a:rPr lang="de-CH" i="0" dirty="0" smtClean="0"/>
              <a:t>Long </a:t>
            </a:r>
            <a:r>
              <a:rPr lang="de-CH" i="0" dirty="0" err="1" smtClean="0"/>
              <a:t>term</a:t>
            </a:r>
            <a:r>
              <a:rPr lang="de-CH" i="0" dirty="0" smtClean="0"/>
              <a:t> </a:t>
            </a:r>
            <a:r>
              <a:rPr lang="de-CH" i="0" dirty="0" err="1" smtClean="0"/>
              <a:t>data</a:t>
            </a:r>
            <a:r>
              <a:rPr lang="de-CH" i="0" baseline="0" dirty="0" smtClean="0"/>
              <a:t> (</a:t>
            </a:r>
            <a:r>
              <a:rPr lang="de-CH" i="0" baseline="0" dirty="0" err="1" smtClean="0"/>
              <a:t>for</a:t>
            </a:r>
            <a:r>
              <a:rPr lang="de-CH" i="0" baseline="0" dirty="0" smtClean="0"/>
              <a:t> </a:t>
            </a:r>
            <a:r>
              <a:rPr lang="de-CH" i="0" baseline="0" dirty="0" err="1" smtClean="0"/>
              <a:t>the</a:t>
            </a:r>
            <a:r>
              <a:rPr lang="de-CH" i="0" baseline="0" dirty="0" smtClean="0"/>
              <a:t> last ~11,300 </a:t>
            </a:r>
            <a:r>
              <a:rPr lang="de-CH" i="0" baseline="0" dirty="0" err="1" smtClean="0"/>
              <a:t>years</a:t>
            </a:r>
            <a:r>
              <a:rPr lang="de-CH" i="0" baseline="0" dirty="0" smtClean="0"/>
              <a:t>) </a:t>
            </a:r>
            <a:r>
              <a:rPr lang="en-US" i="0" dirty="0" smtClean="0"/>
              <a:t>was obtained from </a:t>
            </a:r>
            <a:r>
              <a:rPr lang="en-US" i="0" dirty="0" err="1" smtClean="0"/>
              <a:t>Marcott</a:t>
            </a:r>
            <a:r>
              <a:rPr lang="en-US" i="0" dirty="0" smtClean="0"/>
              <a:t> et al. 2013. These</a:t>
            </a:r>
            <a:r>
              <a:rPr lang="en-US" i="0" baseline="0" dirty="0" smtClean="0"/>
              <a:t> estimates are based on 73 globally distributed </a:t>
            </a:r>
            <a:r>
              <a:rPr lang="en-US" i="0" dirty="0" smtClean="0"/>
              <a:t>paleoclimate archives and temperature proxies, with sampling resolutions ranging from 20 to 500 years, and a median resolution of 120 years.</a:t>
            </a:r>
          </a:p>
          <a:p>
            <a:r>
              <a:rPr lang="en-US" dirty="0" smtClean="0"/>
              <a:t>An important limitation of this data is that it does not fully resolve variability at periods shorter than 2000 years, with essentially no variability preserved at periods shorter than 300 years, ~50% preserved at 1000-year periods, and nearly all of the variability preserved for periods longer than 2000 years. The plot is</a:t>
            </a:r>
            <a:r>
              <a:rPr lang="en-US" baseline="0" dirty="0" smtClean="0"/>
              <a:t> based on the global 5x5 grid, and the shaded are represent </a:t>
            </a:r>
            <a:r>
              <a:rPr lang="el-GR" baseline="0" dirty="0" smtClean="0"/>
              <a:t>1σ </a:t>
            </a:r>
            <a:r>
              <a:rPr lang="en-US" baseline="0" dirty="0" smtClean="0"/>
              <a:t>uncertainty.</a:t>
            </a:r>
            <a:endParaRPr lang="de-CH" dirty="0" smtClean="0"/>
          </a:p>
          <a:p>
            <a:endParaRPr lang="en-US" dirty="0" smtClean="0"/>
          </a:p>
          <a:p>
            <a:r>
              <a:rPr lang="en-US" dirty="0" smtClean="0"/>
              <a:t>Citation: A Reconstruction of Regional and Global Temperature for the Past 11,300 Years Shaun A. </a:t>
            </a:r>
            <a:r>
              <a:rPr lang="en-US" dirty="0" err="1" smtClean="0"/>
              <a:t>Marcott</a:t>
            </a:r>
            <a:r>
              <a:rPr lang="en-US" dirty="0" smtClean="0"/>
              <a:t> et al. Science 339 , 1198 (2013); DOI: 10.1126/science.1228026.</a:t>
            </a:r>
          </a:p>
          <a:p>
            <a:r>
              <a:rPr lang="en-US" dirty="0" smtClean="0"/>
              <a:t>Download data from supplementary table S1: </a:t>
            </a:r>
            <a:r>
              <a:rPr lang="en-US" dirty="0" smtClean="0">
                <a:hlinkClick r:id="rId6"/>
              </a:rPr>
              <a:t>https://science.sciencemag.org/highwire/filestream/594506/field_highwire_adjunct_files/1/Marcott.SM.database.S1.xlsx</a:t>
            </a:r>
            <a:r>
              <a:rPr lang="en-US" dirty="0" smtClean="0"/>
              <a:t>.</a:t>
            </a:r>
          </a:p>
          <a:p>
            <a:endParaRPr lang="en-US" dirty="0" smtClean="0"/>
          </a:p>
          <a:p>
            <a:r>
              <a:rPr lang="en-US" b="1" dirty="0" smtClean="0"/>
              <a:t>CO2:</a:t>
            </a:r>
          </a:p>
          <a:p>
            <a:endParaRPr lang="en-US" dirty="0" smtClean="0"/>
          </a:p>
          <a:p>
            <a:r>
              <a:rPr lang="en-US" dirty="0" smtClean="0"/>
              <a:t>Data from 1959 through 1979 have been obtained by C. David Keeling of the Scripps Institution of Oceanography (SIO) and were obtained from the Scripps website (scrippsco2.ucsd.edu). Data from 1980 onwards is sourced from NOAA's Mauna Loa monitoring station. These are direct</a:t>
            </a:r>
            <a:r>
              <a:rPr lang="en-US" baseline="0" dirty="0" smtClean="0"/>
              <a:t> measurements.</a:t>
            </a:r>
            <a:endParaRPr lang="en-US" dirty="0" smtClean="0"/>
          </a:p>
          <a:p>
            <a:r>
              <a:rPr lang="en-US" dirty="0" smtClean="0"/>
              <a:t>Download: </a:t>
            </a:r>
            <a:r>
              <a:rPr lang="en-US" dirty="0" smtClean="0">
                <a:hlinkClick r:id="rId7"/>
              </a:rPr>
              <a:t>https://www.esrl.noaa.gov/gmd/webdata/ccgg/trends/co2/co2_annmean_mlo.txt</a:t>
            </a:r>
            <a:endParaRPr lang="en-US" dirty="0" smtClean="0"/>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Long-term data (</a:t>
            </a:r>
            <a:r>
              <a:rPr lang="en-US" b="0" dirty="0" smtClean="0"/>
              <a:t>~10,000 BC - 1958 AD)</a:t>
            </a:r>
            <a:r>
              <a:rPr lang="en-US" b="1" dirty="0" smtClean="0"/>
              <a:t>  </a:t>
            </a:r>
            <a:r>
              <a:rPr lang="en-US" b="0" dirty="0" smtClean="0"/>
              <a:t>derives</a:t>
            </a:r>
            <a:r>
              <a:rPr lang="en-US" b="1" dirty="0" smtClean="0"/>
              <a:t> </a:t>
            </a:r>
            <a:r>
              <a:rPr lang="en-US" dirty="0" smtClean="0"/>
              <a:t>from ice cores – specifically the Dome C core – and has been made available from the NOAA here: </a:t>
            </a:r>
            <a:r>
              <a:rPr lang="en-US" dirty="0" smtClean="0">
                <a:hlinkClick r:id="rId8"/>
              </a:rPr>
              <a:t>https://www.ncdc.noaa.gov/paleo-search/study/17975</a:t>
            </a:r>
            <a:r>
              <a:rPr lang="en-US" dirty="0" smtClean="0"/>
              <a:t>. The data</a:t>
            </a:r>
            <a:r>
              <a:rPr lang="en-US" baseline="0" dirty="0" smtClean="0"/>
              <a:t> was compiled by</a:t>
            </a:r>
            <a:r>
              <a:rPr lang="en-US" dirty="0" smtClean="0"/>
              <a:t> Our world in data: some years had multiple measurements (taken at different points of the year). To normalize this to a single year, where several measurements were available, we took the average of these concentration values. Dome C data has been used until the year 1958.</a:t>
            </a:r>
          </a:p>
          <a:p>
            <a:r>
              <a:rPr lang="en-US" dirty="0" smtClean="0"/>
              <a:t>Citation: </a:t>
            </a:r>
            <a:r>
              <a:rPr lang="en-US" dirty="0" err="1" smtClean="0"/>
              <a:t>Bereiter</a:t>
            </a:r>
            <a:r>
              <a:rPr lang="en-US" dirty="0" smtClean="0"/>
              <a:t>, B., Eggleston, S., Schmitt, J., </a:t>
            </a:r>
            <a:r>
              <a:rPr lang="en-US" dirty="0" err="1" smtClean="0"/>
              <a:t>Nehrbass</a:t>
            </a:r>
            <a:r>
              <a:rPr lang="en-US" dirty="0" smtClean="0"/>
              <a:t>‐Ahles, C., Stocker, T. F., Fischer, H., ... &amp; </a:t>
            </a:r>
            <a:r>
              <a:rPr lang="en-US" dirty="0" err="1" smtClean="0"/>
              <a:t>Chappellaz</a:t>
            </a:r>
            <a:r>
              <a:rPr lang="en-US" dirty="0" smtClean="0"/>
              <a:t>, J. (2015). Revision of the EPICA Dome C CO2 record from 800 to 600 </a:t>
            </a:r>
            <a:r>
              <a:rPr lang="en-US" dirty="0" err="1" smtClean="0"/>
              <a:t>kyr</a:t>
            </a:r>
            <a:r>
              <a:rPr lang="en-US" dirty="0" smtClean="0"/>
              <a:t> before present. Geophysical Research Letters, 42(2), 542-549.</a:t>
            </a:r>
          </a:p>
          <a:p>
            <a:r>
              <a:rPr lang="en-US" dirty="0" smtClean="0"/>
              <a:t>Download: </a:t>
            </a:r>
            <a:r>
              <a:rPr lang="en-US" dirty="0" smtClean="0">
                <a:hlinkClick r:id="rId9"/>
              </a:rPr>
              <a:t>https://ourworldindata.org/co2-and-other-greenhouse-gas-emissions/</a:t>
            </a:r>
            <a:endParaRPr lang="en-US" dirty="0" smtClean="0"/>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6</a:t>
            </a:fld>
            <a:endParaRPr lang="de-CH"/>
          </a:p>
        </p:txBody>
      </p:sp>
    </p:spTree>
    <p:extLst>
      <p:ext uri="{BB962C8B-B14F-4D97-AF65-F5344CB8AC3E}">
        <p14:creationId xmlns:p14="http://schemas.microsoft.com/office/powerpoint/2010/main" val="3117182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r>
              <a:rPr lang="en-US" dirty="0" smtClean="0"/>
              <a:t>For the last 800 thousands year, the atmospheric CO2 concentration oscillated between ~150</a:t>
            </a:r>
            <a:r>
              <a:rPr lang="en-US" baseline="0" dirty="0" smtClean="0"/>
              <a:t> and 300 ppm. The periods with low CO2 concentration were ice ages, the last of which was concluded between ~115,000 and 12,000 years ago. The periods between ice ages, with higher CO2 concentration, are warmer interglacial periods. In the last 60 years the concentration of CO2 in the atmosphere increased drastically. 1960: 317 ppm; 1980: 339 ppm; 2000: 370 ppm; 2020: 414 ppm.</a:t>
            </a:r>
            <a:endParaRPr lang="en-US" dirty="0" smtClean="0"/>
          </a:p>
          <a:p>
            <a:endParaRPr lang="en-US" dirty="0" smtClean="0"/>
          </a:p>
          <a:p>
            <a:r>
              <a:rPr lang="en-US" b="1" dirty="0" smtClean="0"/>
              <a:t>Data:</a:t>
            </a:r>
          </a:p>
          <a:p>
            <a:endParaRPr lang="en-US" dirty="0" smtClean="0"/>
          </a:p>
          <a:p>
            <a:r>
              <a:rPr lang="en-US" dirty="0" smtClean="0"/>
              <a:t>Data from 1959 through 1979 have been obtained by C. David Keeling of the Scripps Institution of Oceanography (SIO) and were obtained from the Scripps website (scrippsco2.ucsd.edu). Data from 1980 onwards is sourced from NOAA's Mauna Loa monitoring station. These are direct</a:t>
            </a:r>
            <a:r>
              <a:rPr lang="en-US" baseline="0" dirty="0" smtClean="0"/>
              <a:t> measurements.</a:t>
            </a:r>
            <a:endParaRPr lang="en-US" dirty="0" smtClean="0"/>
          </a:p>
          <a:p>
            <a:r>
              <a:rPr lang="en-US" dirty="0" smtClean="0"/>
              <a:t>Download: </a:t>
            </a:r>
            <a:r>
              <a:rPr lang="en-US" dirty="0" smtClean="0">
                <a:hlinkClick r:id="rId3"/>
              </a:rPr>
              <a:t>https://www.esrl.noaa.gov/gmd/webdata/ccgg/trends/co2/co2_annmean_mlo.txt</a:t>
            </a:r>
            <a:endParaRPr lang="en-US" dirty="0" smtClean="0"/>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Long-term data (</a:t>
            </a:r>
            <a:r>
              <a:rPr lang="en-US" b="0" dirty="0" smtClean="0"/>
              <a:t>~800,000 BC - 1958 AD)</a:t>
            </a:r>
            <a:r>
              <a:rPr lang="en-US" b="1" dirty="0" smtClean="0"/>
              <a:t>  </a:t>
            </a:r>
            <a:r>
              <a:rPr lang="en-US" b="0" dirty="0" smtClean="0"/>
              <a:t>derives</a:t>
            </a:r>
            <a:r>
              <a:rPr lang="en-US" b="1" dirty="0" smtClean="0"/>
              <a:t> </a:t>
            </a:r>
            <a:r>
              <a:rPr lang="en-US" dirty="0" smtClean="0"/>
              <a:t>from ice cores – specifically the Dome C core – and has been made available from the NOAA here: </a:t>
            </a:r>
            <a:r>
              <a:rPr lang="en-US" dirty="0" smtClean="0">
                <a:hlinkClick r:id="rId4"/>
              </a:rPr>
              <a:t>https://www.ncdc.noaa.gov/paleo-search/study/17975</a:t>
            </a:r>
            <a:r>
              <a:rPr lang="en-US" dirty="0" smtClean="0"/>
              <a:t>. The data</a:t>
            </a:r>
            <a:r>
              <a:rPr lang="en-US" baseline="0" dirty="0" smtClean="0"/>
              <a:t> was compiled by</a:t>
            </a:r>
            <a:r>
              <a:rPr lang="en-US" dirty="0" smtClean="0"/>
              <a:t> Our world in data: some years had multiple measurements (taken at different points of the year). To normalize this to a single year, where several measurements were available, we took the average of these concentration values. Dome C data has been used until the year 1958.</a:t>
            </a:r>
          </a:p>
          <a:p>
            <a:r>
              <a:rPr lang="en-US" dirty="0" smtClean="0"/>
              <a:t>Citation: </a:t>
            </a:r>
            <a:r>
              <a:rPr lang="en-US" dirty="0" err="1" smtClean="0"/>
              <a:t>Bereiter</a:t>
            </a:r>
            <a:r>
              <a:rPr lang="en-US" dirty="0" smtClean="0"/>
              <a:t>, B., Eggleston, S., Schmitt, J., </a:t>
            </a:r>
            <a:r>
              <a:rPr lang="en-US" dirty="0" err="1" smtClean="0"/>
              <a:t>Nehrbass</a:t>
            </a:r>
            <a:r>
              <a:rPr lang="en-US" dirty="0" smtClean="0"/>
              <a:t>‐Ahles, C., Stocker, T. F., Fischer, H., ... &amp; </a:t>
            </a:r>
            <a:r>
              <a:rPr lang="en-US" dirty="0" err="1" smtClean="0"/>
              <a:t>Chappellaz</a:t>
            </a:r>
            <a:r>
              <a:rPr lang="en-US" dirty="0" smtClean="0"/>
              <a:t>, J. (2015). Revision of the EPICA Dome C CO2 record from 800 to 600 </a:t>
            </a:r>
            <a:r>
              <a:rPr lang="en-US" dirty="0" err="1" smtClean="0"/>
              <a:t>kyr</a:t>
            </a:r>
            <a:r>
              <a:rPr lang="en-US" dirty="0" smtClean="0"/>
              <a:t> before present. Geophysical Research Letters, 42(2), 542-549.</a:t>
            </a:r>
          </a:p>
          <a:p>
            <a:r>
              <a:rPr lang="en-US" dirty="0" smtClean="0"/>
              <a:t>Download: </a:t>
            </a:r>
            <a:r>
              <a:rPr lang="en-US" dirty="0" smtClean="0">
                <a:hlinkClick r:id="rId5"/>
              </a:rPr>
              <a:t>https://ourworldindata.org/co2-and-other-greenhouse-gas-emissions/</a:t>
            </a:r>
            <a:endParaRPr lang="en-US" dirty="0" smtClean="0"/>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7</a:t>
            </a:fld>
            <a:endParaRPr lang="de-CH"/>
          </a:p>
        </p:txBody>
      </p:sp>
    </p:spTree>
    <p:extLst>
      <p:ext uri="{BB962C8B-B14F-4D97-AF65-F5344CB8AC3E}">
        <p14:creationId xmlns:p14="http://schemas.microsoft.com/office/powerpoint/2010/main" val="25878605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r>
              <a:rPr lang="en-US" dirty="0" smtClean="0"/>
              <a:t>The fast increase in CO2 concentration in the atmosphere is caused by anthropogenic emissions,</a:t>
            </a:r>
            <a:r>
              <a:rPr lang="en-US" baseline="0" dirty="0" smtClean="0"/>
              <a:t> due to combustion of fossil fuels, deforestation (not included in the plot) and other industrial processes. </a:t>
            </a:r>
            <a:endParaRPr lang="en-US" dirty="0" smtClean="0"/>
          </a:p>
          <a:p>
            <a:r>
              <a:rPr lang="en-US" dirty="0" smtClean="0"/>
              <a:t>Every</a:t>
            </a:r>
            <a:r>
              <a:rPr lang="en-US" baseline="0" dirty="0" smtClean="0"/>
              <a:t> years humanity release more CO2 in the atmosphere, and there is an increasing trend. 2019 was the years with most CO2 emissions on record, more than 15 times the emissions of 1900. </a:t>
            </a:r>
          </a:p>
          <a:p>
            <a:r>
              <a:rPr lang="en-US" baseline="0" dirty="0" smtClean="0"/>
              <a:t>The data for 2020 is still provisional, </a:t>
            </a:r>
            <a:r>
              <a:rPr lang="de-CH" dirty="0" err="1" smtClean="0"/>
              <a:t>Friedlingstein</a:t>
            </a:r>
            <a:r>
              <a:rPr lang="de-CH" dirty="0" smtClean="0"/>
              <a:t> et al. 2020 </a:t>
            </a:r>
            <a:r>
              <a:rPr lang="en-US" baseline="0" dirty="0" smtClean="0"/>
              <a:t>predicted a decrease of ~2. 4 Gt compared to 2019,  corresponding approximately to the level of 2011. </a:t>
            </a:r>
          </a:p>
          <a:p>
            <a:endParaRPr lang="en-US" b="1" dirty="0" smtClean="0"/>
          </a:p>
          <a:p>
            <a:r>
              <a:rPr lang="en-US" b="1" dirty="0" smtClean="0"/>
              <a:t>Data:</a:t>
            </a:r>
          </a:p>
          <a:p>
            <a:endParaRPr lang="en-US" dirty="0" smtClean="0"/>
          </a:p>
          <a:p>
            <a:r>
              <a:rPr lang="de-CH" dirty="0" smtClean="0"/>
              <a:t>Data </a:t>
            </a:r>
            <a:r>
              <a:rPr lang="de-CH" dirty="0" err="1" smtClean="0"/>
              <a:t>obtained</a:t>
            </a:r>
            <a:r>
              <a:rPr lang="de-CH" dirty="0" smtClean="0"/>
              <a:t> </a:t>
            </a:r>
            <a:r>
              <a:rPr lang="de-CH" dirty="0" err="1" smtClean="0"/>
              <a:t>from</a:t>
            </a:r>
            <a:r>
              <a:rPr lang="de-CH" dirty="0" smtClean="0"/>
              <a:t> </a:t>
            </a:r>
            <a:r>
              <a:rPr lang="de-CH" dirty="0" err="1" smtClean="0"/>
              <a:t>Friedlingstein</a:t>
            </a:r>
            <a:r>
              <a:rPr lang="de-CH" dirty="0" smtClean="0"/>
              <a:t> et al. 2020. </a:t>
            </a:r>
            <a:r>
              <a:rPr lang="de-CH" dirty="0" err="1" smtClean="0"/>
              <a:t>It</a:t>
            </a:r>
            <a:r>
              <a:rPr lang="de-CH" dirty="0" smtClean="0"/>
              <a:t> </a:t>
            </a:r>
            <a:r>
              <a:rPr lang="de-CH" dirty="0" err="1" smtClean="0"/>
              <a:t>includes</a:t>
            </a:r>
            <a:r>
              <a:rPr lang="de-CH" dirty="0" smtClean="0"/>
              <a:t> </a:t>
            </a:r>
            <a:r>
              <a:rPr lang="de-CH" dirty="0" err="1" smtClean="0"/>
              <a:t>emissions</a:t>
            </a:r>
            <a:r>
              <a:rPr lang="de-CH" dirty="0" smtClean="0"/>
              <a:t> </a:t>
            </a:r>
            <a:r>
              <a:rPr lang="de-CH" dirty="0" err="1" smtClean="0"/>
              <a:t>from</a:t>
            </a:r>
            <a:r>
              <a:rPr lang="de-CH" dirty="0" smtClean="0"/>
              <a:t> fossil </a:t>
            </a:r>
            <a:r>
              <a:rPr lang="de-CH" dirty="0" err="1" smtClean="0"/>
              <a:t>fuels</a:t>
            </a:r>
            <a:r>
              <a:rPr lang="de-CH" dirty="0" smtClean="0"/>
              <a:t> </a:t>
            </a:r>
            <a:r>
              <a:rPr lang="de-CH" dirty="0" err="1" smtClean="0"/>
              <a:t>combustion</a:t>
            </a:r>
            <a:r>
              <a:rPr lang="de-CH" dirty="0" smtClean="0"/>
              <a:t>.</a:t>
            </a:r>
          </a:p>
          <a:p>
            <a:endParaRPr lang="de-CH" dirty="0" smtClean="0"/>
          </a:p>
          <a:p>
            <a:r>
              <a:rPr lang="de-CH" dirty="0" err="1" smtClean="0"/>
              <a:t>Citation</a:t>
            </a:r>
            <a:r>
              <a:rPr lang="de-CH" dirty="0" smtClean="0"/>
              <a:t>: </a:t>
            </a:r>
            <a:r>
              <a:rPr lang="de-CH" dirty="0" err="1" smtClean="0"/>
              <a:t>Friedlingstein</a:t>
            </a:r>
            <a:r>
              <a:rPr lang="de-CH" dirty="0" smtClean="0"/>
              <a:t> et al. 2020. Earth Syst. </a:t>
            </a:r>
            <a:r>
              <a:rPr lang="de-CH" dirty="0" err="1" smtClean="0"/>
              <a:t>Sci</a:t>
            </a:r>
            <a:r>
              <a:rPr lang="de-CH" dirty="0" smtClean="0"/>
              <a:t>. Data, 12, 3269–3340, 2020 </a:t>
            </a:r>
            <a:r>
              <a:rPr lang="de-CH" dirty="0" smtClean="0">
                <a:hlinkClick r:id="rId3"/>
              </a:rPr>
              <a:t>https://doi.org/10.5194/essd-12-3269-2020</a:t>
            </a:r>
            <a:endParaRPr lang="de-CH" dirty="0" smtClean="0"/>
          </a:p>
          <a:p>
            <a:r>
              <a:rPr lang="de-CH" dirty="0" smtClean="0"/>
              <a:t>Download: https://data.icos-cp.eu/licence_accept?ids=%5B%226QlPjfn_7uuJtAeuGGFXuPwz%22%5D</a:t>
            </a:r>
          </a:p>
          <a:p>
            <a:endParaRPr lang="de-CH" dirty="0" smtClean="0"/>
          </a:p>
          <a:p>
            <a:r>
              <a:rPr lang="de-CH" dirty="0" smtClean="0"/>
              <a:t>Additional</a:t>
            </a:r>
            <a:r>
              <a:rPr lang="de-CH" baseline="0" dirty="0" smtClean="0"/>
              <a:t> </a:t>
            </a:r>
            <a:r>
              <a:rPr lang="de-CH" baseline="0" dirty="0" err="1" smtClean="0"/>
              <a:t>information</a:t>
            </a:r>
            <a:r>
              <a:rPr lang="de-CH" baseline="0" dirty="0" smtClean="0"/>
              <a:t>,</a:t>
            </a:r>
            <a:r>
              <a:rPr lang="de-CH" dirty="0" smtClean="0"/>
              <a:t> </a:t>
            </a:r>
            <a:r>
              <a:rPr lang="de-CH" dirty="0" err="1" smtClean="0"/>
              <a:t>data</a:t>
            </a:r>
            <a:r>
              <a:rPr lang="de-CH" dirty="0" smtClean="0"/>
              <a:t> </a:t>
            </a:r>
            <a:r>
              <a:rPr lang="de-CH" dirty="0" err="1" smtClean="0"/>
              <a:t>and</a:t>
            </a:r>
            <a:r>
              <a:rPr lang="de-CH" dirty="0" smtClean="0"/>
              <a:t> </a:t>
            </a:r>
            <a:r>
              <a:rPr lang="de-CH" dirty="0" err="1" smtClean="0"/>
              <a:t>code</a:t>
            </a:r>
            <a:r>
              <a:rPr lang="de-CH" dirty="0" smtClean="0"/>
              <a:t> </a:t>
            </a:r>
            <a:r>
              <a:rPr lang="de-CH" dirty="0" err="1" smtClean="0"/>
              <a:t>to</a:t>
            </a:r>
            <a:r>
              <a:rPr lang="de-CH" dirty="0" smtClean="0"/>
              <a:t> </a:t>
            </a:r>
            <a:r>
              <a:rPr lang="de-CH" dirty="0" err="1" smtClean="0"/>
              <a:t>generate</a:t>
            </a:r>
            <a:r>
              <a:rPr lang="de-CH" dirty="0" smtClean="0"/>
              <a:t> </a:t>
            </a:r>
            <a:r>
              <a:rPr lang="de-CH" dirty="0" err="1" smtClean="0"/>
              <a:t>this</a:t>
            </a:r>
            <a:r>
              <a:rPr lang="de-CH" dirty="0" smtClean="0"/>
              <a:t> </a:t>
            </a:r>
            <a:r>
              <a:rPr lang="de-CH" dirty="0" err="1" smtClean="0"/>
              <a:t>plot</a:t>
            </a:r>
            <a:r>
              <a:rPr lang="de-CH" dirty="0" smtClean="0"/>
              <a:t> </a:t>
            </a:r>
            <a:r>
              <a:rPr lang="de-CH" dirty="0" err="1" smtClean="0"/>
              <a:t>is</a:t>
            </a:r>
            <a:r>
              <a:rPr lang="de-CH" dirty="0" smtClean="0"/>
              <a:t> </a:t>
            </a:r>
            <a:r>
              <a:rPr lang="de-CH" dirty="0" err="1" smtClean="0"/>
              <a:t>available</a:t>
            </a:r>
            <a:r>
              <a:rPr lang="de-CH" dirty="0" smtClean="0"/>
              <a:t> at https://github.com/fmenardo/2minutes4future.</a:t>
            </a:r>
            <a:endParaRPr lang="de-CH" dirty="0"/>
          </a:p>
        </p:txBody>
      </p:sp>
      <p:sp>
        <p:nvSpPr>
          <p:cNvPr id="4" name="Slide Number Placeholder 3"/>
          <p:cNvSpPr>
            <a:spLocks noGrp="1"/>
          </p:cNvSpPr>
          <p:nvPr>
            <p:ph type="sldNum" sz="quarter" idx="10"/>
          </p:nvPr>
        </p:nvSpPr>
        <p:spPr/>
        <p:txBody>
          <a:bodyPr/>
          <a:lstStyle/>
          <a:p>
            <a:fld id="{550BA0D9-B797-4B33-9248-7771BFA5AEF3}" type="slidenum">
              <a:rPr lang="de-CH" smtClean="0"/>
              <a:t>8</a:t>
            </a:fld>
            <a:endParaRPr lang="de-CH"/>
          </a:p>
        </p:txBody>
      </p:sp>
    </p:spTree>
    <p:extLst>
      <p:ext uri="{BB962C8B-B14F-4D97-AF65-F5344CB8AC3E}">
        <p14:creationId xmlns:p14="http://schemas.microsoft.com/office/powerpoint/2010/main" val="1829689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Message:</a:t>
            </a:r>
          </a:p>
          <a:p>
            <a:endParaRPr lang="en-US" b="0" dirty="0" smtClean="0"/>
          </a:p>
          <a:p>
            <a:r>
              <a:rPr lang="en-US" b="0" dirty="0" smtClean="0"/>
              <a:t>Over the last 10 years</a:t>
            </a:r>
            <a:r>
              <a:rPr lang="en-US" b="0" baseline="0" dirty="0" smtClean="0"/>
              <a:t> about 55% of anthropogenic CO2 emissions have been absorbed by the ocean or by the earth biosphere, the remaining ~45% accumulated in the atmosphere.</a:t>
            </a:r>
            <a:endParaRPr lang="en-US" b="0" dirty="0" smtClean="0"/>
          </a:p>
          <a:p>
            <a:endParaRPr lang="en-US" b="1" dirty="0" smtClean="0"/>
          </a:p>
          <a:p>
            <a:r>
              <a:rPr lang="en-US" b="1" dirty="0" smtClean="0"/>
              <a:t>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Schematic representation of the overall perturbation of the global carbon cycle caused by anthropogenic activities, averaged globally for the decade 2010–2019. </a:t>
            </a:r>
          </a:p>
          <a:p>
            <a:endParaRPr lang="en-US" dirty="0" smtClean="0"/>
          </a:p>
          <a:p>
            <a:r>
              <a:rPr lang="de-CH" dirty="0" err="1" smtClean="0"/>
              <a:t>Figure</a:t>
            </a:r>
            <a:r>
              <a:rPr lang="de-CH" dirty="0" smtClean="0"/>
              <a:t> 2 </a:t>
            </a:r>
            <a:r>
              <a:rPr lang="de-CH" dirty="0" err="1" smtClean="0"/>
              <a:t>from</a:t>
            </a:r>
            <a:r>
              <a:rPr lang="de-CH" dirty="0" smtClean="0"/>
              <a:t> </a:t>
            </a:r>
            <a:r>
              <a:rPr lang="de-CH" dirty="0" err="1" smtClean="0"/>
              <a:t>Friedlingstein</a:t>
            </a:r>
            <a:r>
              <a:rPr lang="de-CH" dirty="0" smtClean="0"/>
              <a:t> et al. 2020. </a:t>
            </a:r>
          </a:p>
          <a:p>
            <a:endParaRPr lang="de-CH" dirty="0" smtClean="0"/>
          </a:p>
          <a:p>
            <a:r>
              <a:rPr lang="de-CH" dirty="0" err="1" smtClean="0"/>
              <a:t>Citation</a:t>
            </a:r>
            <a:r>
              <a:rPr lang="de-CH" dirty="0" smtClean="0"/>
              <a:t>: </a:t>
            </a:r>
            <a:r>
              <a:rPr lang="de-CH" dirty="0" err="1" smtClean="0"/>
              <a:t>Friedlingstein</a:t>
            </a:r>
            <a:r>
              <a:rPr lang="de-CH" dirty="0" smtClean="0"/>
              <a:t> et al. 2020. Earth Syst. </a:t>
            </a:r>
            <a:r>
              <a:rPr lang="de-CH" dirty="0" err="1" smtClean="0"/>
              <a:t>Sci</a:t>
            </a:r>
            <a:r>
              <a:rPr lang="de-CH" dirty="0" smtClean="0"/>
              <a:t>. Data, 12, 3269–3340, 2020 </a:t>
            </a:r>
            <a:r>
              <a:rPr lang="de-CH" dirty="0" smtClean="0">
                <a:hlinkClick r:id="rId3"/>
              </a:rPr>
              <a:t>https://doi.org/10.5194/essd-12-3269-2020</a:t>
            </a:r>
            <a:endParaRPr lang="de-CH" dirty="0" smtClean="0"/>
          </a:p>
          <a:p>
            <a:endParaRPr lang="de-CH" dirty="0" smtClean="0"/>
          </a:p>
        </p:txBody>
      </p:sp>
      <p:sp>
        <p:nvSpPr>
          <p:cNvPr id="4" name="Slide Number Placeholder 3"/>
          <p:cNvSpPr>
            <a:spLocks noGrp="1"/>
          </p:cNvSpPr>
          <p:nvPr>
            <p:ph type="sldNum" sz="quarter" idx="10"/>
          </p:nvPr>
        </p:nvSpPr>
        <p:spPr/>
        <p:txBody>
          <a:bodyPr/>
          <a:lstStyle/>
          <a:p>
            <a:fld id="{550BA0D9-B797-4B33-9248-7771BFA5AEF3}" type="slidenum">
              <a:rPr lang="de-CH" smtClean="0"/>
              <a:t>9</a:t>
            </a:fld>
            <a:endParaRPr lang="de-CH"/>
          </a:p>
        </p:txBody>
      </p:sp>
    </p:spTree>
    <p:extLst>
      <p:ext uri="{BB962C8B-B14F-4D97-AF65-F5344CB8AC3E}">
        <p14:creationId xmlns:p14="http://schemas.microsoft.com/office/powerpoint/2010/main" val="1222171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endParaRPr lang="de-CH"/>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CH"/>
          </a:p>
        </p:txBody>
      </p:sp>
      <p:sp>
        <p:nvSpPr>
          <p:cNvPr id="4" name="Datumsplatzhalter 3"/>
          <p:cNvSpPr>
            <a:spLocks noGrp="1"/>
          </p:cNvSpPr>
          <p:nvPr>
            <p:ph type="dt" sz="half" idx="10"/>
          </p:nvPr>
        </p:nvSpPr>
        <p:spPr/>
        <p:txBody>
          <a:bodyPr/>
          <a:lstStyle/>
          <a:p>
            <a:fld id="{0E456919-D7A5-4A2E-8A43-7469F2DE91C0}" type="datetimeFigureOut">
              <a:rPr lang="de-CH" smtClean="0"/>
              <a:t>21.03.2021</a:t>
            </a:fld>
            <a:endParaRPr lang="de-CH"/>
          </a:p>
        </p:txBody>
      </p:sp>
      <p:sp>
        <p:nvSpPr>
          <p:cNvPr id="5" name="Fußzeilenplatzhalter 4"/>
          <p:cNvSpPr>
            <a:spLocks noGrp="1"/>
          </p:cNvSpPr>
          <p:nvPr>
            <p:ph type="ftr" sz="quarter" idx="11"/>
          </p:nvPr>
        </p:nvSpPr>
        <p:spPr/>
        <p:txBody>
          <a:bodyPr/>
          <a:lstStyle/>
          <a:p>
            <a:endParaRPr lang="de-CH"/>
          </a:p>
        </p:txBody>
      </p:sp>
      <p:sp>
        <p:nvSpPr>
          <p:cNvPr id="6" name="Foliennummernplatzhalter 5"/>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59054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p>
            <a:fld id="{0E456919-D7A5-4A2E-8A43-7469F2DE91C0}" type="datetimeFigureOut">
              <a:rPr lang="de-CH" smtClean="0"/>
              <a:t>21.03.2021</a:t>
            </a:fld>
            <a:endParaRPr lang="de-CH"/>
          </a:p>
        </p:txBody>
      </p:sp>
      <p:sp>
        <p:nvSpPr>
          <p:cNvPr id="5" name="Fußzeilenplatzhalter 4"/>
          <p:cNvSpPr>
            <a:spLocks noGrp="1"/>
          </p:cNvSpPr>
          <p:nvPr>
            <p:ph type="ftr" sz="quarter" idx="11"/>
          </p:nvPr>
        </p:nvSpPr>
        <p:spPr/>
        <p:txBody>
          <a:bodyPr/>
          <a:lstStyle/>
          <a:p>
            <a:endParaRPr lang="de-CH"/>
          </a:p>
        </p:txBody>
      </p:sp>
      <p:sp>
        <p:nvSpPr>
          <p:cNvPr id="6" name="Foliennummernplatzhalter 5"/>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919122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endParaRPr lang="de-CH"/>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p>
            <a:fld id="{0E456919-D7A5-4A2E-8A43-7469F2DE91C0}" type="datetimeFigureOut">
              <a:rPr lang="de-CH" smtClean="0"/>
              <a:t>21.03.2021</a:t>
            </a:fld>
            <a:endParaRPr lang="de-CH"/>
          </a:p>
        </p:txBody>
      </p:sp>
      <p:sp>
        <p:nvSpPr>
          <p:cNvPr id="5" name="Fußzeilenplatzhalter 4"/>
          <p:cNvSpPr>
            <a:spLocks noGrp="1"/>
          </p:cNvSpPr>
          <p:nvPr>
            <p:ph type="ftr" sz="quarter" idx="11"/>
          </p:nvPr>
        </p:nvSpPr>
        <p:spPr/>
        <p:txBody>
          <a:bodyPr/>
          <a:lstStyle/>
          <a:p>
            <a:endParaRPr lang="de-CH"/>
          </a:p>
        </p:txBody>
      </p:sp>
      <p:sp>
        <p:nvSpPr>
          <p:cNvPr id="6" name="Foliennummernplatzhalter 5"/>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3290092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10"/>
          </p:nvPr>
        </p:nvSpPr>
        <p:spPr/>
        <p:txBody>
          <a:bodyPr/>
          <a:lstStyle/>
          <a:p>
            <a:fld id="{0E456919-D7A5-4A2E-8A43-7469F2DE91C0}" type="datetimeFigureOut">
              <a:rPr lang="de-CH" smtClean="0"/>
              <a:t>21.03.2021</a:t>
            </a:fld>
            <a:endParaRPr lang="de-CH"/>
          </a:p>
        </p:txBody>
      </p:sp>
      <p:sp>
        <p:nvSpPr>
          <p:cNvPr id="5" name="Fußzeilenplatzhalter 4"/>
          <p:cNvSpPr>
            <a:spLocks noGrp="1"/>
          </p:cNvSpPr>
          <p:nvPr>
            <p:ph type="ftr" sz="quarter" idx="11"/>
          </p:nvPr>
        </p:nvSpPr>
        <p:spPr/>
        <p:txBody>
          <a:bodyPr/>
          <a:lstStyle/>
          <a:p>
            <a:endParaRPr lang="de-CH"/>
          </a:p>
        </p:txBody>
      </p:sp>
      <p:sp>
        <p:nvSpPr>
          <p:cNvPr id="6" name="Foliennummernplatzhalter 5"/>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409725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endParaRPr lang="de-CH"/>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0E456919-D7A5-4A2E-8A43-7469F2DE91C0}" type="datetimeFigureOut">
              <a:rPr lang="de-CH" smtClean="0"/>
              <a:t>21.03.2021</a:t>
            </a:fld>
            <a:endParaRPr lang="de-CH"/>
          </a:p>
        </p:txBody>
      </p:sp>
      <p:sp>
        <p:nvSpPr>
          <p:cNvPr id="5" name="Fußzeilenplatzhalter 4"/>
          <p:cNvSpPr>
            <a:spLocks noGrp="1"/>
          </p:cNvSpPr>
          <p:nvPr>
            <p:ph type="ftr" sz="quarter" idx="11"/>
          </p:nvPr>
        </p:nvSpPr>
        <p:spPr/>
        <p:txBody>
          <a:bodyPr/>
          <a:lstStyle/>
          <a:p>
            <a:endParaRPr lang="de-CH"/>
          </a:p>
        </p:txBody>
      </p:sp>
      <p:sp>
        <p:nvSpPr>
          <p:cNvPr id="6" name="Foliennummernplatzhalter 5"/>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142953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p:cNvSpPr>
            <a:spLocks noGrp="1"/>
          </p:cNvSpPr>
          <p:nvPr>
            <p:ph type="dt" sz="half" idx="10"/>
          </p:nvPr>
        </p:nvSpPr>
        <p:spPr/>
        <p:txBody>
          <a:bodyPr/>
          <a:lstStyle/>
          <a:p>
            <a:fld id="{0E456919-D7A5-4A2E-8A43-7469F2DE91C0}" type="datetimeFigureOut">
              <a:rPr lang="de-CH" smtClean="0"/>
              <a:t>21.03.2021</a:t>
            </a:fld>
            <a:endParaRPr lang="de-CH"/>
          </a:p>
        </p:txBody>
      </p:sp>
      <p:sp>
        <p:nvSpPr>
          <p:cNvPr id="6" name="Fußzeilenplatzhalter 5"/>
          <p:cNvSpPr>
            <a:spLocks noGrp="1"/>
          </p:cNvSpPr>
          <p:nvPr>
            <p:ph type="ftr" sz="quarter" idx="11"/>
          </p:nvPr>
        </p:nvSpPr>
        <p:spPr/>
        <p:txBody>
          <a:bodyPr/>
          <a:lstStyle/>
          <a:p>
            <a:endParaRPr lang="de-CH"/>
          </a:p>
        </p:txBody>
      </p:sp>
      <p:sp>
        <p:nvSpPr>
          <p:cNvPr id="7" name="Foliennummernplatzhalter 6"/>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3679279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endParaRPr lang="de-CH"/>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p:cNvSpPr>
            <a:spLocks noGrp="1"/>
          </p:cNvSpPr>
          <p:nvPr>
            <p:ph type="dt" sz="half" idx="10"/>
          </p:nvPr>
        </p:nvSpPr>
        <p:spPr/>
        <p:txBody>
          <a:bodyPr/>
          <a:lstStyle/>
          <a:p>
            <a:fld id="{0E456919-D7A5-4A2E-8A43-7469F2DE91C0}" type="datetimeFigureOut">
              <a:rPr lang="de-CH" smtClean="0"/>
              <a:t>21.03.2021</a:t>
            </a:fld>
            <a:endParaRPr lang="de-CH"/>
          </a:p>
        </p:txBody>
      </p:sp>
      <p:sp>
        <p:nvSpPr>
          <p:cNvPr id="8" name="Fußzeilenplatzhalter 7"/>
          <p:cNvSpPr>
            <a:spLocks noGrp="1"/>
          </p:cNvSpPr>
          <p:nvPr>
            <p:ph type="ftr" sz="quarter" idx="11"/>
          </p:nvPr>
        </p:nvSpPr>
        <p:spPr/>
        <p:txBody>
          <a:bodyPr/>
          <a:lstStyle/>
          <a:p>
            <a:endParaRPr lang="de-CH"/>
          </a:p>
        </p:txBody>
      </p:sp>
      <p:sp>
        <p:nvSpPr>
          <p:cNvPr id="9" name="Foliennummernplatzhalter 8"/>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2212855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de-CH"/>
          </a:p>
        </p:txBody>
      </p:sp>
      <p:sp>
        <p:nvSpPr>
          <p:cNvPr id="3" name="Datumsplatzhalter 2"/>
          <p:cNvSpPr>
            <a:spLocks noGrp="1"/>
          </p:cNvSpPr>
          <p:nvPr>
            <p:ph type="dt" sz="half" idx="10"/>
          </p:nvPr>
        </p:nvSpPr>
        <p:spPr/>
        <p:txBody>
          <a:bodyPr/>
          <a:lstStyle/>
          <a:p>
            <a:fld id="{0E456919-D7A5-4A2E-8A43-7469F2DE91C0}" type="datetimeFigureOut">
              <a:rPr lang="de-CH" smtClean="0"/>
              <a:t>21.03.2021</a:t>
            </a:fld>
            <a:endParaRPr lang="de-CH"/>
          </a:p>
        </p:txBody>
      </p:sp>
      <p:sp>
        <p:nvSpPr>
          <p:cNvPr id="4" name="Fußzeilenplatzhalter 3"/>
          <p:cNvSpPr>
            <a:spLocks noGrp="1"/>
          </p:cNvSpPr>
          <p:nvPr>
            <p:ph type="ftr" sz="quarter" idx="11"/>
          </p:nvPr>
        </p:nvSpPr>
        <p:spPr/>
        <p:txBody>
          <a:bodyPr/>
          <a:lstStyle/>
          <a:p>
            <a:endParaRPr lang="de-CH"/>
          </a:p>
        </p:txBody>
      </p:sp>
      <p:sp>
        <p:nvSpPr>
          <p:cNvPr id="5" name="Foliennummernplatzhalter 4"/>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2437975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0E456919-D7A5-4A2E-8A43-7469F2DE91C0}" type="datetimeFigureOut">
              <a:rPr lang="de-CH" smtClean="0"/>
              <a:t>21.03.2021</a:t>
            </a:fld>
            <a:endParaRPr lang="de-CH"/>
          </a:p>
        </p:txBody>
      </p:sp>
      <p:sp>
        <p:nvSpPr>
          <p:cNvPr id="3" name="Fußzeilenplatzhalter 2"/>
          <p:cNvSpPr>
            <a:spLocks noGrp="1"/>
          </p:cNvSpPr>
          <p:nvPr>
            <p:ph type="ftr" sz="quarter" idx="11"/>
          </p:nvPr>
        </p:nvSpPr>
        <p:spPr/>
        <p:txBody>
          <a:bodyPr/>
          <a:lstStyle/>
          <a:p>
            <a:endParaRPr lang="de-CH"/>
          </a:p>
        </p:txBody>
      </p:sp>
      <p:sp>
        <p:nvSpPr>
          <p:cNvPr id="4" name="Foliennummernplatzhalter 3"/>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310089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endParaRPr lang="de-CH"/>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0E456919-D7A5-4A2E-8A43-7469F2DE91C0}" type="datetimeFigureOut">
              <a:rPr lang="de-CH" smtClean="0"/>
              <a:t>21.03.2021</a:t>
            </a:fld>
            <a:endParaRPr lang="de-CH"/>
          </a:p>
        </p:txBody>
      </p:sp>
      <p:sp>
        <p:nvSpPr>
          <p:cNvPr id="6" name="Fußzeilenplatzhalter 5"/>
          <p:cNvSpPr>
            <a:spLocks noGrp="1"/>
          </p:cNvSpPr>
          <p:nvPr>
            <p:ph type="ftr" sz="quarter" idx="11"/>
          </p:nvPr>
        </p:nvSpPr>
        <p:spPr/>
        <p:txBody>
          <a:bodyPr/>
          <a:lstStyle/>
          <a:p>
            <a:endParaRPr lang="de-CH"/>
          </a:p>
        </p:txBody>
      </p:sp>
      <p:sp>
        <p:nvSpPr>
          <p:cNvPr id="7" name="Foliennummernplatzhalter 6"/>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818959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endParaRPr lang="de-CH"/>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0E456919-D7A5-4A2E-8A43-7469F2DE91C0}" type="datetimeFigureOut">
              <a:rPr lang="de-CH" smtClean="0"/>
              <a:t>21.03.2021</a:t>
            </a:fld>
            <a:endParaRPr lang="de-CH"/>
          </a:p>
        </p:txBody>
      </p:sp>
      <p:sp>
        <p:nvSpPr>
          <p:cNvPr id="6" name="Fußzeilenplatzhalter 5"/>
          <p:cNvSpPr>
            <a:spLocks noGrp="1"/>
          </p:cNvSpPr>
          <p:nvPr>
            <p:ph type="ftr" sz="quarter" idx="11"/>
          </p:nvPr>
        </p:nvSpPr>
        <p:spPr/>
        <p:txBody>
          <a:bodyPr/>
          <a:lstStyle/>
          <a:p>
            <a:endParaRPr lang="de-CH"/>
          </a:p>
        </p:txBody>
      </p:sp>
      <p:sp>
        <p:nvSpPr>
          <p:cNvPr id="7" name="Foliennummernplatzhalter 6"/>
          <p:cNvSpPr>
            <a:spLocks noGrp="1"/>
          </p:cNvSpPr>
          <p:nvPr>
            <p:ph type="sldNum" sz="quarter" idx="12"/>
          </p:nvPr>
        </p:nvSpPr>
        <p:spPr/>
        <p:txBody>
          <a:bodyPr/>
          <a:lstStyle/>
          <a:p>
            <a:fld id="{98462212-39E2-431C-83A0-0A9A699F896F}" type="slidenum">
              <a:rPr lang="de-CH" smtClean="0"/>
              <a:t>‹#›</a:t>
            </a:fld>
            <a:endParaRPr lang="de-CH"/>
          </a:p>
        </p:txBody>
      </p:sp>
    </p:spTree>
    <p:extLst>
      <p:ext uri="{BB962C8B-B14F-4D97-AF65-F5344CB8AC3E}">
        <p14:creationId xmlns:p14="http://schemas.microsoft.com/office/powerpoint/2010/main" val="1664977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endParaRPr lang="de-CH"/>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456919-D7A5-4A2E-8A43-7469F2DE91C0}" type="datetimeFigureOut">
              <a:rPr lang="de-CH" smtClean="0"/>
              <a:t>21.03.2021</a:t>
            </a:fld>
            <a:endParaRPr lang="de-CH"/>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462212-39E2-431C-83A0-0A9A699F896F}" type="slidenum">
              <a:rPr lang="de-CH" smtClean="0"/>
              <a:t>‹#›</a:t>
            </a:fld>
            <a:endParaRPr lang="de-CH"/>
          </a:p>
        </p:txBody>
      </p:sp>
    </p:spTree>
    <p:extLst>
      <p:ext uri="{BB962C8B-B14F-4D97-AF65-F5344CB8AC3E}">
        <p14:creationId xmlns:p14="http://schemas.microsoft.com/office/powerpoint/2010/main" val="16070321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0.tmp"/><Relationship Id="rId4" Type="http://schemas.openxmlformats.org/officeDocument/2006/relationships/image" Target="../media/image19.tmp"/></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a:t>Global </a:t>
            </a:r>
            <a:r>
              <a:rPr lang="de-CH" dirty="0" err="1"/>
              <a:t>temperature</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0" y="1708128"/>
            <a:ext cx="9258375" cy="5050023"/>
          </a:xfrm>
        </p:spPr>
      </p:pic>
    </p:spTree>
    <p:extLst>
      <p:ext uri="{BB962C8B-B14F-4D97-AF65-F5344CB8AC3E}">
        <p14:creationId xmlns:p14="http://schemas.microsoft.com/office/powerpoint/2010/main" val="31673638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err="1" smtClean="0"/>
              <a:t>Greenhouse</a:t>
            </a:r>
            <a:r>
              <a:rPr lang="de-CH" dirty="0" smtClean="0"/>
              <a:t> </a:t>
            </a:r>
            <a:r>
              <a:rPr lang="de-CH" dirty="0" err="1" smtClean="0"/>
              <a:t>effect</a:t>
            </a:r>
            <a:endParaRPr lang="de-CH" dirty="0"/>
          </a:p>
        </p:txBody>
      </p:sp>
      <p:pic>
        <p:nvPicPr>
          <p:cNvPr id="4" name="Content Placeholder 3" descr="Screen Clippi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03340" y="1805300"/>
            <a:ext cx="7369935" cy="5040000"/>
          </a:xfrm>
        </p:spPr>
      </p:pic>
      <p:sp>
        <p:nvSpPr>
          <p:cNvPr id="7" name="TextBox 6"/>
          <p:cNvSpPr txBox="1"/>
          <p:nvPr/>
        </p:nvSpPr>
        <p:spPr>
          <a:xfrm>
            <a:off x="9703690" y="6409739"/>
            <a:ext cx="1656607" cy="369332"/>
          </a:xfrm>
          <a:prstGeom prst="rect">
            <a:avLst/>
          </a:prstGeom>
          <a:noFill/>
        </p:spPr>
        <p:txBody>
          <a:bodyPr wrap="none" rtlCol="0">
            <a:spAutoFit/>
          </a:bodyPr>
          <a:lstStyle/>
          <a:p>
            <a:r>
              <a:rPr lang="de-CH" dirty="0" smtClean="0"/>
              <a:t>Wild </a:t>
            </a:r>
            <a:r>
              <a:rPr lang="de-CH" dirty="0"/>
              <a:t>et al. </a:t>
            </a:r>
            <a:r>
              <a:rPr lang="de-CH" dirty="0" smtClean="0"/>
              <a:t>2015</a:t>
            </a:r>
            <a:endParaRPr lang="de-CH" dirty="0"/>
          </a:p>
        </p:txBody>
      </p:sp>
    </p:spTree>
    <p:extLst>
      <p:ext uri="{BB962C8B-B14F-4D97-AF65-F5344CB8AC3E}">
        <p14:creationId xmlns:p14="http://schemas.microsoft.com/office/powerpoint/2010/main" val="1960003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Total solar </a:t>
            </a:r>
            <a:r>
              <a:rPr lang="de-CH" dirty="0" err="1" smtClean="0"/>
              <a:t>irradiance</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3" y="1708128"/>
            <a:ext cx="9258369" cy="5050019"/>
          </a:xfrm>
        </p:spPr>
      </p:pic>
    </p:spTree>
    <p:extLst>
      <p:ext uri="{BB962C8B-B14F-4D97-AF65-F5344CB8AC3E}">
        <p14:creationId xmlns:p14="http://schemas.microsoft.com/office/powerpoint/2010/main" val="8936577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Total solar </a:t>
            </a:r>
            <a:r>
              <a:rPr lang="de-CH" dirty="0" err="1" smtClean="0"/>
              <a:t>irradiance</a:t>
            </a:r>
            <a:endParaRPr lang="de-CH" dirty="0"/>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l="-1" r="600"/>
          <a:stretch/>
        </p:blipFill>
        <p:spPr>
          <a:xfrm>
            <a:off x="0" y="1779589"/>
            <a:ext cx="6083300" cy="4079999"/>
          </a:xfr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3320"/>
          <a:stretch/>
        </p:blipFill>
        <p:spPr>
          <a:xfrm>
            <a:off x="6299200" y="1827152"/>
            <a:ext cx="5916800" cy="4080000"/>
          </a:xfrm>
          <a:prstGeom prst="rect">
            <a:avLst/>
          </a:prstGeom>
        </p:spPr>
      </p:pic>
    </p:spTree>
    <p:extLst>
      <p:ext uri="{BB962C8B-B14F-4D97-AF65-F5344CB8AC3E}">
        <p14:creationId xmlns:p14="http://schemas.microsoft.com/office/powerpoint/2010/main" val="13950996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Total solar </a:t>
            </a:r>
            <a:r>
              <a:rPr lang="de-CH" dirty="0" err="1" smtClean="0"/>
              <a:t>irradiance</a:t>
            </a:r>
            <a:endParaRPr lang="de-CH"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90688"/>
            <a:ext cx="12046402" cy="4684712"/>
          </a:xfrm>
          <a:prstGeom prst="rect">
            <a:avLst/>
          </a:prstGeom>
        </p:spPr>
      </p:pic>
    </p:spTree>
    <p:extLst>
      <p:ext uri="{BB962C8B-B14F-4D97-AF65-F5344CB8AC3E}">
        <p14:creationId xmlns:p14="http://schemas.microsoft.com/office/powerpoint/2010/main" val="16304230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Grafik 21">
            <a:extLst>
              <a:ext uri="{FF2B5EF4-FFF2-40B4-BE49-F238E27FC236}">
                <a16:creationId xmlns:a16="http://schemas.microsoft.com/office/drawing/2014/main" id="{BD69FA0E-18D5-44BA-8C2A-6C81F0573C46}"/>
              </a:ext>
            </a:extLst>
          </p:cNvPr>
          <p:cNvPicPr>
            <a:picLocks noChangeAspect="1"/>
          </p:cNvPicPr>
          <p:nvPr/>
        </p:nvPicPr>
        <p:blipFill>
          <a:blip r:embed="rId3">
            <a:lum/>
            <a:alphaModFix/>
          </a:blip>
          <a:srcRect/>
          <a:stretch>
            <a:fillRect/>
          </a:stretch>
        </p:blipFill>
        <p:spPr>
          <a:xfrm>
            <a:off x="1867232" y="1421351"/>
            <a:ext cx="8457536" cy="5482771"/>
          </a:xfrm>
          <a:prstGeom prst="rect">
            <a:avLst/>
          </a:prstGeom>
          <a:noFill/>
          <a:ln>
            <a:noFill/>
          </a:ln>
        </p:spPr>
      </p:pic>
      <p:sp>
        <p:nvSpPr>
          <p:cNvPr id="3" name="Title 2"/>
          <p:cNvSpPr>
            <a:spLocks noGrp="1"/>
          </p:cNvSpPr>
          <p:nvPr>
            <p:ph type="title"/>
          </p:nvPr>
        </p:nvSpPr>
        <p:spPr/>
        <p:txBody>
          <a:bodyPr/>
          <a:lstStyle/>
          <a:p>
            <a:r>
              <a:rPr lang="de-CH" dirty="0" err="1" smtClean="0"/>
              <a:t>Climate</a:t>
            </a:r>
            <a:r>
              <a:rPr lang="de-CH" dirty="0" smtClean="0"/>
              <a:t> </a:t>
            </a:r>
            <a:r>
              <a:rPr lang="de-CH" dirty="0" err="1" smtClean="0"/>
              <a:t>projections</a:t>
            </a:r>
            <a:endParaRPr lang="de-CH" dirty="0"/>
          </a:p>
        </p:txBody>
      </p:sp>
    </p:spTree>
    <p:extLst>
      <p:ext uri="{BB962C8B-B14F-4D97-AF65-F5344CB8AC3E}">
        <p14:creationId xmlns:p14="http://schemas.microsoft.com/office/powerpoint/2010/main" val="36664835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200" y="-124156"/>
            <a:ext cx="10515600" cy="1325563"/>
          </a:xfrm>
        </p:spPr>
        <p:txBody>
          <a:bodyPr/>
          <a:lstStyle/>
          <a:p>
            <a:r>
              <a:rPr lang="de-CH" dirty="0" smtClean="0"/>
              <a:t>Days </a:t>
            </a:r>
            <a:r>
              <a:rPr lang="de-CH" dirty="0" err="1" smtClean="0"/>
              <a:t>of</a:t>
            </a:r>
            <a:r>
              <a:rPr lang="de-CH" dirty="0" smtClean="0"/>
              <a:t> </a:t>
            </a:r>
            <a:r>
              <a:rPr lang="de-CH" dirty="0" err="1" smtClean="0"/>
              <a:t>deadly</a:t>
            </a:r>
            <a:r>
              <a:rPr lang="de-CH" dirty="0" smtClean="0"/>
              <a:t> </a:t>
            </a:r>
            <a:r>
              <a:rPr lang="de-CH" dirty="0" err="1" smtClean="0"/>
              <a:t>heat</a:t>
            </a:r>
            <a:r>
              <a:rPr lang="de-CH" dirty="0" smtClean="0"/>
              <a:t> </a:t>
            </a:r>
            <a:r>
              <a:rPr lang="de-CH" dirty="0" err="1" smtClean="0"/>
              <a:t>now</a:t>
            </a:r>
            <a:r>
              <a:rPr lang="de-CH" dirty="0" smtClean="0"/>
              <a:t> </a:t>
            </a:r>
            <a:r>
              <a:rPr lang="de-CH" dirty="0" err="1" smtClean="0"/>
              <a:t>and</a:t>
            </a:r>
            <a:r>
              <a:rPr lang="de-CH" dirty="0" smtClean="0"/>
              <a:t> in 2100</a:t>
            </a:r>
            <a:endParaRPr lang="de-CH" dirty="0"/>
          </a:p>
        </p:txBody>
      </p:sp>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207" y="1061707"/>
            <a:ext cx="4637445" cy="5040000"/>
          </a:xfrm>
          <a:prstGeom prst="rect">
            <a:avLst/>
          </a:prstGeom>
        </p:spPr>
      </p:pic>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2999" y="1056527"/>
            <a:ext cx="4695453" cy="5040000"/>
          </a:xfrm>
          <a:prstGeom prst="rect">
            <a:avLst/>
          </a:prstGeom>
        </p:spPr>
      </p:pic>
      <p:pic>
        <p:nvPicPr>
          <p:cNvPr id="9" name="Picture 8" descr="Screen Clippi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3808" y="6092806"/>
            <a:ext cx="3835597" cy="742988"/>
          </a:xfrm>
          <a:prstGeom prst="rect">
            <a:avLst/>
          </a:prstGeom>
        </p:spPr>
      </p:pic>
      <p:sp>
        <p:nvSpPr>
          <p:cNvPr id="16" name="TextBox 15"/>
          <p:cNvSpPr txBox="1"/>
          <p:nvPr/>
        </p:nvSpPr>
        <p:spPr>
          <a:xfrm>
            <a:off x="9703690" y="6409739"/>
            <a:ext cx="1728807" cy="369332"/>
          </a:xfrm>
          <a:prstGeom prst="rect">
            <a:avLst/>
          </a:prstGeom>
          <a:noFill/>
        </p:spPr>
        <p:txBody>
          <a:bodyPr wrap="none" rtlCol="0">
            <a:spAutoFit/>
          </a:bodyPr>
          <a:lstStyle/>
          <a:p>
            <a:r>
              <a:rPr lang="de-CH" dirty="0" smtClean="0"/>
              <a:t>Mora </a:t>
            </a:r>
            <a:r>
              <a:rPr lang="de-CH" dirty="0"/>
              <a:t>et al. </a:t>
            </a:r>
            <a:r>
              <a:rPr lang="de-CH" dirty="0" smtClean="0"/>
              <a:t>2017</a:t>
            </a:r>
            <a:endParaRPr lang="de-CH" dirty="0"/>
          </a:p>
        </p:txBody>
      </p:sp>
    </p:spTree>
    <p:extLst>
      <p:ext uri="{BB962C8B-B14F-4D97-AF65-F5344CB8AC3E}">
        <p14:creationId xmlns:p14="http://schemas.microsoft.com/office/powerpoint/2010/main" val="10781078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200" y="-124156"/>
            <a:ext cx="10515600" cy="1325563"/>
          </a:xfrm>
        </p:spPr>
        <p:txBody>
          <a:bodyPr>
            <a:normAutofit/>
          </a:bodyPr>
          <a:lstStyle/>
          <a:p>
            <a:pPr algn="ctr"/>
            <a:r>
              <a:rPr lang="en-GB" dirty="0" smtClean="0"/>
              <a:t>Possible consequences in </a:t>
            </a:r>
            <a:r>
              <a:rPr lang="en-GB" dirty="0"/>
              <a:t>+4°C </a:t>
            </a:r>
            <a:r>
              <a:rPr lang="en-GB" dirty="0" smtClean="0"/>
              <a:t>world</a:t>
            </a:r>
            <a:endParaRPr lang="en-GB" dirty="0"/>
          </a:p>
        </p:txBody>
      </p:sp>
      <p:pic>
        <p:nvPicPr>
          <p:cNvPr id="22" name="Grafik 21">
            <a:extLst>
              <a:ext uri="{FF2B5EF4-FFF2-40B4-BE49-F238E27FC236}">
                <a16:creationId xmlns:a16="http://schemas.microsoft.com/office/drawing/2014/main" id="{49E054AE-0EBB-406E-B828-CA5FBF908C29}"/>
              </a:ext>
            </a:extLst>
          </p:cNvPr>
          <p:cNvPicPr>
            <a:picLocks noChangeAspect="1"/>
          </p:cNvPicPr>
          <p:nvPr/>
        </p:nvPicPr>
        <p:blipFill>
          <a:blip r:embed="rId3">
            <a:lum/>
            <a:alphaModFix/>
          </a:blip>
          <a:srcRect/>
          <a:stretch>
            <a:fillRect/>
          </a:stretch>
        </p:blipFill>
        <p:spPr>
          <a:xfrm>
            <a:off x="3406346" y="1190117"/>
            <a:ext cx="6169453" cy="5667883"/>
          </a:xfrm>
          <a:prstGeom prst="rect">
            <a:avLst/>
          </a:prstGeom>
        </p:spPr>
      </p:pic>
    </p:spTree>
    <p:extLst>
      <p:ext uri="{BB962C8B-B14F-4D97-AF65-F5344CB8AC3E}">
        <p14:creationId xmlns:p14="http://schemas.microsoft.com/office/powerpoint/2010/main" val="33684813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feld 6"/>
          <p:cNvSpPr txBox="1"/>
          <p:nvPr/>
        </p:nvSpPr>
        <p:spPr>
          <a:xfrm>
            <a:off x="787208" y="3792789"/>
            <a:ext cx="3782632" cy="369332"/>
          </a:xfrm>
          <a:prstGeom prst="rect">
            <a:avLst/>
          </a:prstGeom>
          <a:noFill/>
        </p:spPr>
        <p:txBody>
          <a:bodyPr wrap="square" rtlCol="0">
            <a:spAutoFit/>
          </a:bodyPr>
          <a:lstStyle/>
          <a:p>
            <a:r>
              <a:rPr lang="de-DE" dirty="0" err="1"/>
              <a:t>Raise</a:t>
            </a:r>
            <a:r>
              <a:rPr lang="de-DE" dirty="0"/>
              <a:t> </a:t>
            </a:r>
            <a:r>
              <a:rPr lang="de-DE" dirty="0" err="1"/>
              <a:t>awareness</a:t>
            </a:r>
            <a:r>
              <a:rPr lang="de-DE" dirty="0"/>
              <a:t> – </a:t>
            </a:r>
            <a:r>
              <a:rPr lang="de-DE" dirty="0" err="1"/>
              <a:t>spread</a:t>
            </a:r>
            <a:r>
              <a:rPr lang="de-DE" dirty="0"/>
              <a:t> </a:t>
            </a:r>
            <a:r>
              <a:rPr lang="de-DE" dirty="0" err="1"/>
              <a:t>the</a:t>
            </a:r>
            <a:r>
              <a:rPr lang="de-DE" dirty="0"/>
              <a:t> </a:t>
            </a:r>
            <a:r>
              <a:rPr lang="de-DE" dirty="0" err="1"/>
              <a:t>word</a:t>
            </a:r>
            <a:r>
              <a:rPr lang="de-DE" dirty="0"/>
              <a:t>!</a:t>
            </a:r>
            <a:endParaRPr lang="de-CH" dirty="0"/>
          </a:p>
        </p:txBody>
      </p:sp>
      <p:pic>
        <p:nvPicPr>
          <p:cNvPr id="19" name="Grafik 18"/>
          <p:cNvPicPr>
            <a:picLocks noChangeAspect="1"/>
          </p:cNvPicPr>
          <p:nvPr/>
        </p:nvPicPr>
        <p:blipFill>
          <a:blip r:embed="rId3"/>
          <a:stretch>
            <a:fillRect/>
          </a:stretch>
        </p:blipFill>
        <p:spPr>
          <a:xfrm>
            <a:off x="7023266" y="3649571"/>
            <a:ext cx="4520940" cy="1995661"/>
          </a:xfrm>
          <a:prstGeom prst="rect">
            <a:avLst/>
          </a:prstGeom>
          <a:ln>
            <a:noFill/>
          </a:ln>
          <a:effectLst>
            <a:outerShdw blurRad="292100" dist="139700" dir="2700000" algn="tl" rotWithShape="0">
              <a:srgbClr val="333333">
                <a:alpha val="65000"/>
              </a:srgbClr>
            </a:outerShdw>
          </a:effectLst>
        </p:spPr>
      </p:pic>
      <p:pic>
        <p:nvPicPr>
          <p:cNvPr id="25" name="Grafik 24"/>
          <p:cNvPicPr>
            <a:picLocks noChangeAspect="1"/>
          </p:cNvPicPr>
          <p:nvPr/>
        </p:nvPicPr>
        <p:blipFill>
          <a:blip r:embed="rId4"/>
          <a:stretch>
            <a:fillRect/>
          </a:stretch>
        </p:blipFill>
        <p:spPr>
          <a:xfrm>
            <a:off x="7023267" y="1419626"/>
            <a:ext cx="4494154" cy="1818735"/>
          </a:xfrm>
          <a:prstGeom prst="rect">
            <a:avLst/>
          </a:prstGeom>
          <a:ln>
            <a:noFill/>
          </a:ln>
          <a:effectLst>
            <a:outerShdw blurRad="292100" dist="139700" dir="2700000" algn="tl" rotWithShape="0">
              <a:srgbClr val="333333">
                <a:alpha val="65000"/>
              </a:srgbClr>
            </a:outerShdw>
          </a:effectLst>
        </p:spPr>
      </p:pic>
      <p:sp>
        <p:nvSpPr>
          <p:cNvPr id="26" name="Textfeld 25"/>
          <p:cNvSpPr txBox="1"/>
          <p:nvPr/>
        </p:nvSpPr>
        <p:spPr>
          <a:xfrm>
            <a:off x="6974518" y="762000"/>
            <a:ext cx="1537473" cy="369332"/>
          </a:xfrm>
          <a:prstGeom prst="rect">
            <a:avLst/>
          </a:prstGeom>
          <a:noFill/>
        </p:spPr>
        <p:txBody>
          <a:bodyPr wrap="square" rtlCol="0">
            <a:spAutoFit/>
          </a:bodyPr>
          <a:lstStyle/>
          <a:p>
            <a:r>
              <a:rPr lang="de-DE" dirty="0" err="1"/>
              <a:t>Get</a:t>
            </a:r>
            <a:r>
              <a:rPr lang="de-DE" dirty="0"/>
              <a:t> </a:t>
            </a:r>
            <a:r>
              <a:rPr lang="de-DE" dirty="0" err="1"/>
              <a:t>engaged</a:t>
            </a:r>
            <a:r>
              <a:rPr lang="de-DE" dirty="0"/>
              <a:t>!</a:t>
            </a:r>
            <a:endParaRPr lang="de-CH" dirty="0"/>
          </a:p>
        </p:txBody>
      </p:sp>
      <p:sp>
        <p:nvSpPr>
          <p:cNvPr id="27" name="Textfeld 26">
            <a:extLst>
              <a:ext uri="{FF2B5EF4-FFF2-40B4-BE49-F238E27FC236}">
                <a16:creationId xmlns:a16="http://schemas.microsoft.com/office/drawing/2014/main" id="{09133C4E-C2FD-42C9-B064-0BD22215F670}"/>
              </a:ext>
            </a:extLst>
          </p:cNvPr>
          <p:cNvSpPr txBox="1"/>
          <p:nvPr/>
        </p:nvSpPr>
        <p:spPr>
          <a:xfrm>
            <a:off x="761999" y="724609"/>
            <a:ext cx="1266419" cy="369332"/>
          </a:xfrm>
          <a:prstGeom prst="rect">
            <a:avLst/>
          </a:prstGeom>
          <a:noFill/>
        </p:spPr>
        <p:txBody>
          <a:bodyPr wrap="square" rtlCol="0">
            <a:spAutoFit/>
          </a:bodyPr>
          <a:lstStyle/>
          <a:p>
            <a:r>
              <a:rPr lang="de-DE" dirty="0" err="1"/>
              <a:t>Get</a:t>
            </a:r>
            <a:r>
              <a:rPr lang="de-DE" dirty="0"/>
              <a:t> smart!</a:t>
            </a:r>
            <a:endParaRPr lang="de-CH" dirty="0"/>
          </a:p>
        </p:txBody>
      </p:sp>
      <p:pic>
        <p:nvPicPr>
          <p:cNvPr id="3" name="Grafik 2">
            <a:extLst>
              <a:ext uri="{FF2B5EF4-FFF2-40B4-BE49-F238E27FC236}">
                <a16:creationId xmlns:a16="http://schemas.microsoft.com/office/drawing/2014/main" id="{2021BC16-A478-4EFD-8FE2-B76BFB57D9F2}"/>
              </a:ext>
            </a:extLst>
          </p:cNvPr>
          <p:cNvPicPr>
            <a:picLocks noChangeAspect="1"/>
          </p:cNvPicPr>
          <p:nvPr/>
        </p:nvPicPr>
        <p:blipFill rotWithShape="1">
          <a:blip r:embed="rId5"/>
          <a:srcRect r="52380" b="27889"/>
          <a:stretch/>
        </p:blipFill>
        <p:spPr>
          <a:xfrm>
            <a:off x="787208" y="1103150"/>
            <a:ext cx="4496416" cy="1965868"/>
          </a:xfrm>
          <a:prstGeom prst="rect">
            <a:avLst/>
          </a:prstGeom>
          <a:ln>
            <a:noFill/>
          </a:ln>
          <a:effectLst>
            <a:outerShdw blurRad="292100" dist="139700" dir="2700000" algn="tl" rotWithShape="0">
              <a:srgbClr val="333333">
                <a:alpha val="65000"/>
              </a:srgbClr>
            </a:outerShdw>
          </a:effectLst>
        </p:spPr>
      </p:pic>
      <p:pic>
        <p:nvPicPr>
          <p:cNvPr id="4" name="Grafik 3">
            <a:extLst>
              <a:ext uri="{FF2B5EF4-FFF2-40B4-BE49-F238E27FC236}">
                <a16:creationId xmlns:a16="http://schemas.microsoft.com/office/drawing/2014/main" id="{EEE0EA27-31CD-47AC-9C1C-64A0B2F73B7C}"/>
              </a:ext>
            </a:extLst>
          </p:cNvPr>
          <p:cNvPicPr>
            <a:picLocks noChangeAspect="1"/>
          </p:cNvPicPr>
          <p:nvPr/>
        </p:nvPicPr>
        <p:blipFill>
          <a:blip r:embed="rId6"/>
          <a:stretch>
            <a:fillRect/>
          </a:stretch>
        </p:blipFill>
        <p:spPr>
          <a:xfrm>
            <a:off x="1206324" y="1724615"/>
            <a:ext cx="4937711" cy="1724128"/>
          </a:xfrm>
          <a:prstGeom prst="rect">
            <a:avLst/>
          </a:prstGeom>
          <a:ln>
            <a:noFill/>
          </a:ln>
          <a:effectLst>
            <a:outerShdw blurRad="292100" dist="139700" dir="2700000" algn="tl" rotWithShape="0">
              <a:srgbClr val="333333">
                <a:alpha val="65000"/>
              </a:srgbClr>
            </a:outerShdw>
          </a:effectLst>
        </p:spPr>
      </p:pic>
      <p:sp>
        <p:nvSpPr>
          <p:cNvPr id="5" name="Textfeld 4">
            <a:extLst>
              <a:ext uri="{FF2B5EF4-FFF2-40B4-BE49-F238E27FC236}">
                <a16:creationId xmlns:a16="http://schemas.microsoft.com/office/drawing/2014/main" id="{4EDB6D66-4B78-4307-BBB6-865882FCD41E}"/>
              </a:ext>
            </a:extLst>
          </p:cNvPr>
          <p:cNvSpPr txBox="1"/>
          <p:nvPr/>
        </p:nvSpPr>
        <p:spPr>
          <a:xfrm>
            <a:off x="2954825" y="821407"/>
            <a:ext cx="2242502" cy="369332"/>
          </a:xfrm>
          <a:prstGeom prst="rect">
            <a:avLst/>
          </a:prstGeom>
          <a:noFill/>
        </p:spPr>
        <p:txBody>
          <a:bodyPr wrap="square" rtlCol="0">
            <a:spAutoFit/>
          </a:bodyPr>
          <a:lstStyle/>
          <a:p>
            <a:r>
              <a:rPr lang="en-GB" dirty="0"/>
              <a:t>scientists4future.org</a:t>
            </a:r>
          </a:p>
        </p:txBody>
      </p:sp>
      <p:sp>
        <p:nvSpPr>
          <p:cNvPr id="32" name="Textfeld 31">
            <a:extLst>
              <a:ext uri="{FF2B5EF4-FFF2-40B4-BE49-F238E27FC236}">
                <a16:creationId xmlns:a16="http://schemas.microsoft.com/office/drawing/2014/main" id="{34D58F4A-23A6-4A9D-84E9-EED12F5A1304}"/>
              </a:ext>
            </a:extLst>
          </p:cNvPr>
          <p:cNvSpPr txBox="1"/>
          <p:nvPr/>
        </p:nvSpPr>
        <p:spPr>
          <a:xfrm>
            <a:off x="8455815" y="1119155"/>
            <a:ext cx="1522619" cy="369332"/>
          </a:xfrm>
          <a:prstGeom prst="rect">
            <a:avLst/>
          </a:prstGeom>
          <a:noFill/>
        </p:spPr>
        <p:txBody>
          <a:bodyPr wrap="square" rtlCol="0">
            <a:spAutoFit/>
          </a:bodyPr>
          <a:lstStyle/>
          <a:p>
            <a:r>
              <a:rPr lang="de-DE" dirty="0"/>
              <a:t>Personal </a:t>
            </a:r>
            <a:r>
              <a:rPr lang="de-DE" dirty="0" err="1"/>
              <a:t>goal</a:t>
            </a:r>
            <a:endParaRPr lang="de-CH" dirty="0"/>
          </a:p>
        </p:txBody>
      </p:sp>
      <p:sp>
        <p:nvSpPr>
          <p:cNvPr id="33" name="Textfeld 32">
            <a:extLst>
              <a:ext uri="{FF2B5EF4-FFF2-40B4-BE49-F238E27FC236}">
                <a16:creationId xmlns:a16="http://schemas.microsoft.com/office/drawing/2014/main" id="{B1376B2D-5E9D-4EFD-99F5-F80DEBFA82D1}"/>
              </a:ext>
            </a:extLst>
          </p:cNvPr>
          <p:cNvSpPr txBox="1"/>
          <p:nvPr/>
        </p:nvSpPr>
        <p:spPr>
          <a:xfrm>
            <a:off x="8566472" y="3342929"/>
            <a:ext cx="1902491" cy="369332"/>
          </a:xfrm>
          <a:prstGeom prst="rect">
            <a:avLst/>
          </a:prstGeom>
          <a:noFill/>
        </p:spPr>
        <p:txBody>
          <a:bodyPr wrap="square" rtlCol="0">
            <a:spAutoFit/>
          </a:bodyPr>
          <a:lstStyle/>
          <a:p>
            <a:r>
              <a:rPr lang="de-DE" dirty="0" err="1"/>
              <a:t>Join</a:t>
            </a:r>
            <a:r>
              <a:rPr lang="de-DE" dirty="0"/>
              <a:t> a </a:t>
            </a:r>
            <a:r>
              <a:rPr lang="de-DE" dirty="0" err="1"/>
              <a:t>movement</a:t>
            </a:r>
            <a:endParaRPr lang="de-CH" dirty="0"/>
          </a:p>
        </p:txBody>
      </p:sp>
      <p:pic>
        <p:nvPicPr>
          <p:cNvPr id="34" name="Grafik 33">
            <a:extLst>
              <a:ext uri="{FF2B5EF4-FFF2-40B4-BE49-F238E27FC236}">
                <a16:creationId xmlns:a16="http://schemas.microsoft.com/office/drawing/2014/main" id="{8F6D1195-9CC4-468C-B209-B6D095502BC8}"/>
              </a:ext>
            </a:extLst>
          </p:cNvPr>
          <p:cNvPicPr>
            <a:picLocks noChangeAspect="1"/>
          </p:cNvPicPr>
          <p:nvPr/>
        </p:nvPicPr>
        <p:blipFill rotWithShape="1">
          <a:blip r:embed="rId5"/>
          <a:srcRect r="52380" b="27889"/>
          <a:stretch/>
        </p:blipFill>
        <p:spPr>
          <a:xfrm>
            <a:off x="7872089" y="4069279"/>
            <a:ext cx="4075552" cy="1781863"/>
          </a:xfrm>
          <a:prstGeom prst="rect">
            <a:avLst/>
          </a:prstGeom>
          <a:ln>
            <a:noFill/>
          </a:ln>
          <a:effectLst>
            <a:outerShdw blurRad="292100" dist="139700" dir="2700000" algn="tl" rotWithShape="0">
              <a:srgbClr val="333333">
                <a:alpha val="65000"/>
              </a:srgbClr>
            </a:outerShdw>
          </a:effectLst>
        </p:spPr>
      </p:pic>
      <p:sp>
        <p:nvSpPr>
          <p:cNvPr id="35" name="Textfeld 34">
            <a:extLst>
              <a:ext uri="{FF2B5EF4-FFF2-40B4-BE49-F238E27FC236}">
                <a16:creationId xmlns:a16="http://schemas.microsoft.com/office/drawing/2014/main" id="{20317355-4189-4A2E-B79C-8FFFD720F656}"/>
              </a:ext>
            </a:extLst>
          </p:cNvPr>
          <p:cNvSpPr txBox="1"/>
          <p:nvPr/>
        </p:nvSpPr>
        <p:spPr>
          <a:xfrm>
            <a:off x="2465351" y="4947981"/>
            <a:ext cx="2261853" cy="369332"/>
          </a:xfrm>
          <a:prstGeom prst="rect">
            <a:avLst/>
          </a:prstGeom>
          <a:noFill/>
        </p:spPr>
        <p:txBody>
          <a:bodyPr wrap="square" rtlCol="0">
            <a:spAutoFit/>
          </a:bodyPr>
          <a:lstStyle/>
          <a:p>
            <a:r>
              <a:rPr lang="en-GB" dirty="0" smtClean="0"/>
              <a:t>2minutes4future.org</a:t>
            </a:r>
            <a:endParaRPr lang="en-GB" dirty="0"/>
          </a:p>
        </p:txBody>
      </p:sp>
      <p:pic>
        <p:nvPicPr>
          <p:cNvPr id="24" name="Picture 23"/>
          <p:cNvPicPr>
            <a:picLocks noChangeAspect="1"/>
          </p:cNvPicPr>
          <p:nvPr/>
        </p:nvPicPr>
        <p:blipFill rotWithShape="1">
          <a:blip r:embed="rId7"/>
          <a:srcRect l="27837" t="20070" r="39929" b="26218"/>
          <a:stretch/>
        </p:blipFill>
        <p:spPr>
          <a:xfrm>
            <a:off x="458329" y="4204956"/>
            <a:ext cx="1915911" cy="1795772"/>
          </a:xfrm>
          <a:prstGeom prst="rect">
            <a:avLst/>
          </a:prstGeom>
        </p:spPr>
      </p:pic>
    </p:spTree>
    <p:extLst>
      <p:ext uri="{BB962C8B-B14F-4D97-AF65-F5344CB8AC3E}">
        <p14:creationId xmlns:p14="http://schemas.microsoft.com/office/powerpoint/2010/main" val="3173368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25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par>
                          <p:cTn id="11" fill="hold">
                            <p:stCondLst>
                              <p:cond delay="750"/>
                            </p:stCondLst>
                            <p:childTnLst>
                              <p:par>
                                <p:cTn id="12" presetID="1"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par>
                          <p:cTn id="14" fill="hold">
                            <p:stCondLst>
                              <p:cond delay="750"/>
                            </p:stCondLst>
                            <p:childTnLst>
                              <p:par>
                                <p:cTn id="15" presetID="1" presetClass="entr" presetSubtype="0" fill="hold" nodeType="afterEffect">
                                  <p:stCondLst>
                                    <p:cond delay="100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3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32"/>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childTnLst>
                          </p:cTn>
                        </p:par>
                        <p:par>
                          <p:cTn id="41" fill="hold">
                            <p:stCondLst>
                              <p:cond delay="0"/>
                            </p:stCondLst>
                            <p:childTnLst>
                              <p:par>
                                <p:cTn id="42" presetID="10" presetClass="entr" presetSubtype="0" fill="hold" nodeType="after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par>
                          <p:cTn id="45" fill="hold">
                            <p:stCondLst>
                              <p:cond delay="500"/>
                            </p:stCondLst>
                            <p:childTnLst>
                              <p:par>
                                <p:cTn id="46" presetID="1" presetClass="entr" presetSubtype="0" fill="hold" nodeType="afterEffect">
                                  <p:stCondLst>
                                    <p:cond delay="1000"/>
                                  </p:stCondLst>
                                  <p:childTnLst>
                                    <p:set>
                                      <p:cBhvr>
                                        <p:cTn id="47"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p:bldP spid="27" grpId="0"/>
      <p:bldP spid="5" grpId="0"/>
      <p:bldP spid="32" grpId="0"/>
      <p:bldP spid="33" grpId="0"/>
      <p:bldP spid="3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Global </a:t>
            </a:r>
            <a:r>
              <a:rPr lang="de-CH" dirty="0" err="1" smtClean="0"/>
              <a:t>temperature</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0" y="1708128"/>
            <a:ext cx="9258375" cy="5050022"/>
          </a:xfrm>
        </p:spPr>
      </p:pic>
    </p:spTree>
    <p:extLst>
      <p:ext uri="{BB962C8B-B14F-4D97-AF65-F5344CB8AC3E}">
        <p14:creationId xmlns:p14="http://schemas.microsoft.com/office/powerpoint/2010/main" val="37144753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200" y="-124156"/>
            <a:ext cx="10515600" cy="1325563"/>
          </a:xfrm>
        </p:spPr>
        <p:txBody>
          <a:bodyPr/>
          <a:lstStyle/>
          <a:p>
            <a:endParaRPr lang="de-CH" dirty="0"/>
          </a:p>
        </p:txBody>
      </p:sp>
      <p:grpSp>
        <p:nvGrpSpPr>
          <p:cNvPr id="9" name="Gruppieren 8">
            <a:extLst>
              <a:ext uri="{FF2B5EF4-FFF2-40B4-BE49-F238E27FC236}">
                <a16:creationId xmlns:a16="http://schemas.microsoft.com/office/drawing/2014/main" id="{8650014D-8A11-4CC4-BD1F-57D92BB7DBB2}"/>
              </a:ext>
            </a:extLst>
          </p:cNvPr>
          <p:cNvGrpSpPr/>
          <p:nvPr/>
        </p:nvGrpSpPr>
        <p:grpSpPr>
          <a:xfrm>
            <a:off x="1799798" y="1068887"/>
            <a:ext cx="8592403" cy="5180773"/>
            <a:chOff x="0" y="158934"/>
            <a:chExt cx="9144000" cy="5513357"/>
          </a:xfrm>
        </p:grpSpPr>
        <p:pic>
          <p:nvPicPr>
            <p:cNvPr id="10" name="Picture 1">
              <a:extLst>
                <a:ext uri="{FF2B5EF4-FFF2-40B4-BE49-F238E27FC236}">
                  <a16:creationId xmlns:a16="http://schemas.microsoft.com/office/drawing/2014/main" id="{8D09C500-91F2-4D8A-9394-2091A0A0605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2710150"/>
              <a:ext cx="9144000" cy="2962141"/>
            </a:xfrm>
            <a:prstGeom prst="rect">
              <a:avLst/>
            </a:prstGeom>
          </p:spPr>
        </p:pic>
        <p:pic>
          <p:nvPicPr>
            <p:cNvPr id="11" name="Picture 7">
              <a:extLst>
                <a:ext uri="{FF2B5EF4-FFF2-40B4-BE49-F238E27FC236}">
                  <a16:creationId xmlns:a16="http://schemas.microsoft.com/office/drawing/2014/main" id="{F9703CE2-8D36-4ED1-B200-4D19E0F791C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0" y="765682"/>
              <a:ext cx="9144000" cy="2437787"/>
            </a:xfrm>
            <a:prstGeom prst="rect">
              <a:avLst/>
            </a:prstGeom>
          </p:spPr>
        </p:pic>
        <p:sp>
          <p:nvSpPr>
            <p:cNvPr id="12" name="Rectangle 3">
              <a:extLst>
                <a:ext uri="{FF2B5EF4-FFF2-40B4-BE49-F238E27FC236}">
                  <a16:creationId xmlns:a16="http://schemas.microsoft.com/office/drawing/2014/main" id="{96CCF9EA-32F2-436D-A27A-5C01FE80B5E1}"/>
                </a:ext>
              </a:extLst>
            </p:cNvPr>
            <p:cNvSpPr/>
            <p:nvPr/>
          </p:nvSpPr>
          <p:spPr>
            <a:xfrm>
              <a:off x="0" y="158934"/>
              <a:ext cx="9144000" cy="681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286" rtl="0" eaLnBrk="1" latinLnBrk="0" hangingPunct="1">
                <a:defRPr sz="1800" kern="1200">
                  <a:solidFill>
                    <a:schemeClr val="lt1"/>
                  </a:solidFill>
                  <a:latin typeface="+mn-lt"/>
                  <a:ea typeface="+mn-ea"/>
                  <a:cs typeface="+mn-cs"/>
                </a:defRPr>
              </a:lvl1pPr>
              <a:lvl2pPr marL="457144" algn="l" defTabSz="914286" rtl="0" eaLnBrk="1" latinLnBrk="0" hangingPunct="1">
                <a:defRPr sz="1800" kern="1200">
                  <a:solidFill>
                    <a:schemeClr val="lt1"/>
                  </a:solidFill>
                  <a:latin typeface="+mn-lt"/>
                  <a:ea typeface="+mn-ea"/>
                  <a:cs typeface="+mn-cs"/>
                </a:defRPr>
              </a:lvl2pPr>
              <a:lvl3pPr marL="914286" algn="l" defTabSz="914286" rtl="0" eaLnBrk="1" latinLnBrk="0" hangingPunct="1">
                <a:defRPr sz="1800" kern="1200">
                  <a:solidFill>
                    <a:schemeClr val="lt1"/>
                  </a:solidFill>
                  <a:latin typeface="+mn-lt"/>
                  <a:ea typeface="+mn-ea"/>
                  <a:cs typeface="+mn-cs"/>
                </a:defRPr>
              </a:lvl3pPr>
              <a:lvl4pPr marL="1371429" algn="l" defTabSz="914286" rtl="0" eaLnBrk="1" latinLnBrk="0" hangingPunct="1">
                <a:defRPr sz="1800" kern="1200">
                  <a:solidFill>
                    <a:schemeClr val="lt1"/>
                  </a:solidFill>
                  <a:latin typeface="+mn-lt"/>
                  <a:ea typeface="+mn-ea"/>
                  <a:cs typeface="+mn-cs"/>
                </a:defRPr>
              </a:lvl4pPr>
              <a:lvl5pPr marL="1828571" algn="l" defTabSz="914286" rtl="0" eaLnBrk="1" latinLnBrk="0" hangingPunct="1">
                <a:defRPr sz="1800" kern="1200">
                  <a:solidFill>
                    <a:schemeClr val="lt1"/>
                  </a:solidFill>
                  <a:latin typeface="+mn-lt"/>
                  <a:ea typeface="+mn-ea"/>
                  <a:cs typeface="+mn-cs"/>
                </a:defRPr>
              </a:lvl5pPr>
              <a:lvl6pPr marL="2285715" algn="l" defTabSz="914286" rtl="0" eaLnBrk="1" latinLnBrk="0" hangingPunct="1">
                <a:defRPr sz="1800" kern="1200">
                  <a:solidFill>
                    <a:schemeClr val="lt1"/>
                  </a:solidFill>
                  <a:latin typeface="+mn-lt"/>
                  <a:ea typeface="+mn-ea"/>
                  <a:cs typeface="+mn-cs"/>
                </a:defRPr>
              </a:lvl6pPr>
              <a:lvl7pPr marL="2742857" algn="l" defTabSz="914286" rtl="0" eaLnBrk="1" latinLnBrk="0" hangingPunct="1">
                <a:defRPr sz="1800" kern="1200">
                  <a:solidFill>
                    <a:schemeClr val="lt1"/>
                  </a:solidFill>
                  <a:latin typeface="+mn-lt"/>
                  <a:ea typeface="+mn-ea"/>
                  <a:cs typeface="+mn-cs"/>
                </a:defRPr>
              </a:lvl7pPr>
              <a:lvl8pPr marL="3200000" algn="l" defTabSz="914286" rtl="0" eaLnBrk="1" latinLnBrk="0" hangingPunct="1">
                <a:defRPr sz="1800" kern="1200">
                  <a:solidFill>
                    <a:schemeClr val="lt1"/>
                  </a:solidFill>
                  <a:latin typeface="+mn-lt"/>
                  <a:ea typeface="+mn-ea"/>
                  <a:cs typeface="+mn-cs"/>
                </a:defRPr>
              </a:lvl8pPr>
              <a:lvl9pPr marL="3657144" algn="l" defTabSz="914286" rtl="0" eaLnBrk="1" latinLnBrk="0" hangingPunct="1">
                <a:defRPr sz="1800" kern="1200">
                  <a:solidFill>
                    <a:schemeClr val="lt1"/>
                  </a:solidFill>
                  <a:latin typeface="+mn-lt"/>
                  <a:ea typeface="+mn-ea"/>
                  <a:cs typeface="+mn-cs"/>
                </a:defRPr>
              </a:lvl9pPr>
            </a:lstStyle>
            <a:p>
              <a:pPr marL="182880" algn="ctr">
                <a:spcAft>
                  <a:spcPts val="200"/>
                </a:spcAft>
              </a:pPr>
              <a:r>
                <a:rPr lang="de-DE" sz="2400" dirty="0">
                  <a:solidFill>
                    <a:prstClr val="white"/>
                  </a:solidFill>
                  <a:effectLst>
                    <a:outerShdw blurRad="63500" dist="25400" dir="5400000" algn="t" rotWithShape="0">
                      <a:prstClr val="black">
                        <a:alpha val="25000"/>
                      </a:prstClr>
                    </a:outerShdw>
                  </a:effectLst>
                  <a:latin typeface="+mj-lt"/>
                </a:rPr>
                <a:t>McCarthy-Glacier (Alaska)</a:t>
              </a:r>
              <a:endParaRPr lang="de-DE" sz="2400" dirty="0">
                <a:solidFill>
                  <a:prstClr val="white"/>
                </a:solidFill>
                <a:latin typeface="+mj-lt"/>
                <a:ea typeface="Lato"/>
                <a:cs typeface="Lato"/>
              </a:endParaRPr>
            </a:p>
          </p:txBody>
        </p:sp>
      </p:grpSp>
    </p:spTree>
    <p:extLst>
      <p:ext uri="{BB962C8B-B14F-4D97-AF65-F5344CB8AC3E}">
        <p14:creationId xmlns:p14="http://schemas.microsoft.com/office/powerpoint/2010/main" val="1992014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de-CH"/>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b="18849"/>
          <a:stretch/>
        </p:blipFill>
        <p:spPr>
          <a:xfrm>
            <a:off x="1815867" y="3640254"/>
            <a:ext cx="5316544" cy="3191750"/>
          </a:xfr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t="353" b="7409"/>
          <a:stretch/>
        </p:blipFill>
        <p:spPr>
          <a:xfrm>
            <a:off x="1815867" y="25186"/>
            <a:ext cx="5316545" cy="3627768"/>
          </a:xfrm>
          <a:prstGeom prst="rect">
            <a:avLst/>
          </a:prstGeom>
        </p:spPr>
      </p:pic>
      <p:sp>
        <p:nvSpPr>
          <p:cNvPr id="7" name="TextBox 6"/>
          <p:cNvSpPr txBox="1"/>
          <p:nvPr/>
        </p:nvSpPr>
        <p:spPr>
          <a:xfrm>
            <a:off x="7759294" y="2757839"/>
            <a:ext cx="4243405" cy="1200329"/>
          </a:xfrm>
          <a:prstGeom prst="rect">
            <a:avLst/>
          </a:prstGeom>
          <a:noFill/>
        </p:spPr>
        <p:txBody>
          <a:bodyPr wrap="none" rtlCol="0">
            <a:spAutoFit/>
          </a:bodyPr>
          <a:lstStyle/>
          <a:p>
            <a:pPr algn="ctr"/>
            <a:r>
              <a:rPr lang="de-CH" sz="2400" b="1" dirty="0" smtClean="0"/>
              <a:t>Rhone glacier </a:t>
            </a:r>
          </a:p>
          <a:p>
            <a:pPr algn="ctr"/>
            <a:r>
              <a:rPr lang="de-CH" sz="2400" b="1" dirty="0" smtClean="0"/>
              <a:t>(</a:t>
            </a:r>
            <a:r>
              <a:rPr lang="de-CH" sz="2400" b="1" dirty="0" err="1" smtClean="0"/>
              <a:t>seen</a:t>
            </a:r>
            <a:r>
              <a:rPr lang="de-CH" sz="2400" b="1" dirty="0" smtClean="0"/>
              <a:t> </a:t>
            </a:r>
            <a:r>
              <a:rPr lang="de-CH" sz="2400" b="1" dirty="0" err="1" smtClean="0"/>
              <a:t>from</a:t>
            </a:r>
            <a:r>
              <a:rPr lang="de-CH" sz="2400" b="1" dirty="0" smtClean="0"/>
              <a:t> </a:t>
            </a:r>
            <a:r>
              <a:rPr lang="de-CH" sz="2400" b="1" dirty="0" err="1" smtClean="0"/>
              <a:t>Gletsch</a:t>
            </a:r>
            <a:r>
              <a:rPr lang="de-CH" sz="2400" b="1" dirty="0" smtClean="0"/>
              <a:t> </a:t>
            </a:r>
            <a:r>
              <a:rPr lang="de-CH" sz="2400" b="1" dirty="0" err="1" smtClean="0"/>
              <a:t>Switzerland</a:t>
            </a:r>
            <a:r>
              <a:rPr lang="de-CH" sz="2400" b="1" dirty="0" smtClean="0"/>
              <a:t>)</a:t>
            </a:r>
          </a:p>
          <a:p>
            <a:pPr algn="ctr"/>
            <a:r>
              <a:rPr lang="de-CH" sz="2400" b="1" dirty="0" smtClean="0"/>
              <a:t> in 1849 </a:t>
            </a:r>
            <a:r>
              <a:rPr lang="de-CH" sz="2400" b="1" dirty="0" err="1" smtClean="0"/>
              <a:t>and</a:t>
            </a:r>
            <a:r>
              <a:rPr lang="de-CH" sz="2400" b="1" dirty="0" smtClean="0"/>
              <a:t> in 2019</a:t>
            </a:r>
            <a:endParaRPr lang="de-CH" sz="2400" b="1" dirty="0"/>
          </a:p>
        </p:txBody>
      </p:sp>
    </p:spTree>
    <p:extLst>
      <p:ext uri="{BB962C8B-B14F-4D97-AF65-F5344CB8AC3E}">
        <p14:creationId xmlns:p14="http://schemas.microsoft.com/office/powerpoint/2010/main" val="26225927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err="1" smtClean="0"/>
              <a:t>Sea</a:t>
            </a:r>
            <a:r>
              <a:rPr lang="de-CH" dirty="0" smtClean="0"/>
              <a:t> </a:t>
            </a:r>
            <a:r>
              <a:rPr lang="de-CH" dirty="0" err="1" smtClean="0"/>
              <a:t>level</a:t>
            </a:r>
            <a:r>
              <a:rPr lang="de-CH" dirty="0" smtClean="0"/>
              <a:t> </a:t>
            </a:r>
            <a:r>
              <a:rPr lang="de-CH" dirty="0" err="1" smtClean="0"/>
              <a:t>rise</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1" y="1708128"/>
            <a:ext cx="9258373" cy="5050021"/>
          </a:xfrm>
        </p:spPr>
      </p:pic>
    </p:spTree>
    <p:extLst>
      <p:ext uri="{BB962C8B-B14F-4D97-AF65-F5344CB8AC3E}">
        <p14:creationId xmlns:p14="http://schemas.microsoft.com/office/powerpoint/2010/main" val="16439564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Global </a:t>
            </a:r>
            <a:r>
              <a:rPr lang="de-CH" dirty="0" err="1" smtClean="0"/>
              <a:t>temperature</a:t>
            </a:r>
            <a:r>
              <a:rPr lang="de-CH" dirty="0" smtClean="0"/>
              <a:t> </a:t>
            </a:r>
            <a:r>
              <a:rPr lang="de-CH" dirty="0" err="1" smtClean="0"/>
              <a:t>and</a:t>
            </a:r>
            <a:r>
              <a:rPr lang="de-CH" dirty="0"/>
              <a:t> CO</a:t>
            </a:r>
            <a:r>
              <a:rPr lang="de-CH" baseline="-25000" dirty="0"/>
              <a:t>2 </a:t>
            </a:r>
            <a:r>
              <a:rPr lang="de-CH" dirty="0" err="1" smtClean="0"/>
              <a:t>concentration</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2" y="1708128"/>
            <a:ext cx="9258371" cy="5050020"/>
          </a:xfrm>
        </p:spPr>
      </p:pic>
    </p:spTree>
    <p:extLst>
      <p:ext uri="{BB962C8B-B14F-4D97-AF65-F5344CB8AC3E}">
        <p14:creationId xmlns:p14="http://schemas.microsoft.com/office/powerpoint/2010/main" val="13534031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CO</a:t>
            </a:r>
            <a:r>
              <a:rPr lang="de-CH" baseline="-25000" dirty="0" smtClean="0"/>
              <a:t>2 </a:t>
            </a:r>
            <a:r>
              <a:rPr lang="de-CH" dirty="0" err="1" smtClean="0"/>
              <a:t>concentration</a:t>
            </a:r>
            <a:r>
              <a:rPr lang="de-CH" dirty="0" smtClean="0"/>
              <a:t> in </a:t>
            </a:r>
            <a:r>
              <a:rPr lang="de-CH" dirty="0" err="1" smtClean="0"/>
              <a:t>the</a:t>
            </a:r>
            <a:r>
              <a:rPr lang="de-CH" dirty="0" smtClean="0"/>
              <a:t> </a:t>
            </a:r>
            <a:r>
              <a:rPr lang="de-CH" dirty="0" err="1" smtClean="0"/>
              <a:t>atmosphere</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2" y="1708128"/>
            <a:ext cx="9258371" cy="5050021"/>
          </a:xfrm>
        </p:spPr>
      </p:pic>
    </p:spTree>
    <p:extLst>
      <p:ext uri="{BB962C8B-B14F-4D97-AF65-F5344CB8AC3E}">
        <p14:creationId xmlns:p14="http://schemas.microsoft.com/office/powerpoint/2010/main" val="7902535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Anthropogenic</a:t>
            </a:r>
            <a:r>
              <a:rPr lang="de-CH" dirty="0" smtClean="0"/>
              <a:t> CO</a:t>
            </a:r>
            <a:r>
              <a:rPr lang="de-CH" baseline="-25000" dirty="0" smtClean="0"/>
              <a:t>2</a:t>
            </a:r>
            <a:r>
              <a:rPr lang="de-CH" dirty="0" smtClean="0"/>
              <a:t> </a:t>
            </a:r>
            <a:r>
              <a:rPr lang="de-CH" dirty="0" err="1" smtClean="0"/>
              <a:t>emissions</a:t>
            </a:r>
            <a:endParaRPr lang="de-CH" dirty="0"/>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261243" y="1708128"/>
            <a:ext cx="9258369" cy="5050020"/>
          </a:xfrm>
        </p:spPr>
      </p:pic>
    </p:spTree>
    <p:extLst>
      <p:ext uri="{BB962C8B-B14F-4D97-AF65-F5344CB8AC3E}">
        <p14:creationId xmlns:p14="http://schemas.microsoft.com/office/powerpoint/2010/main" val="24699111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CH" dirty="0" smtClean="0"/>
              <a:t>Carbon </a:t>
            </a:r>
            <a:r>
              <a:rPr lang="de-CH" dirty="0" err="1" smtClean="0"/>
              <a:t>cycle</a:t>
            </a:r>
            <a:endParaRPr lang="de-CH" dirty="0"/>
          </a:p>
        </p:txBody>
      </p:sp>
      <p:pic>
        <p:nvPicPr>
          <p:cNvPr id="6" name="Content Placeholder 5"/>
          <p:cNvPicPr>
            <a:picLocks noGrp="1" noChangeAspect="1"/>
          </p:cNvPicPr>
          <p:nvPr>
            <p:ph idx="1"/>
          </p:nvPr>
        </p:nvPicPr>
        <p:blipFill rotWithShape="1">
          <a:blip r:embed="rId3"/>
          <a:srcRect l="16942" t="29346" r="18450" b="6919"/>
          <a:stretch/>
        </p:blipFill>
        <p:spPr>
          <a:xfrm>
            <a:off x="1665171" y="1739071"/>
            <a:ext cx="9082499" cy="5040000"/>
          </a:xfrm>
          <a:prstGeom prst="rect">
            <a:avLst/>
          </a:prstGeom>
        </p:spPr>
      </p:pic>
      <p:sp>
        <p:nvSpPr>
          <p:cNvPr id="3" name="TextBox 2"/>
          <p:cNvSpPr txBox="1"/>
          <p:nvPr/>
        </p:nvSpPr>
        <p:spPr>
          <a:xfrm>
            <a:off x="9703690" y="6409739"/>
            <a:ext cx="2488310" cy="369332"/>
          </a:xfrm>
          <a:prstGeom prst="rect">
            <a:avLst/>
          </a:prstGeom>
          <a:noFill/>
        </p:spPr>
        <p:txBody>
          <a:bodyPr wrap="none" rtlCol="0">
            <a:spAutoFit/>
          </a:bodyPr>
          <a:lstStyle/>
          <a:p>
            <a:r>
              <a:rPr lang="de-CH" dirty="0" err="1"/>
              <a:t>Friedlingstein</a:t>
            </a:r>
            <a:r>
              <a:rPr lang="de-CH" dirty="0"/>
              <a:t> et al. 2020</a:t>
            </a:r>
          </a:p>
        </p:txBody>
      </p:sp>
    </p:spTree>
    <p:extLst>
      <p:ext uri="{BB962C8B-B14F-4D97-AF65-F5344CB8AC3E}">
        <p14:creationId xmlns:p14="http://schemas.microsoft.com/office/powerpoint/2010/main" val="19760192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3726</Words>
  <Application>Microsoft Office PowerPoint</Application>
  <PresentationFormat>Widescreen</PresentationFormat>
  <Paragraphs>256</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MS PGothic</vt:lpstr>
      <vt:lpstr>Arial</vt:lpstr>
      <vt:lpstr>Calibri</vt:lpstr>
      <vt:lpstr>Calibri Light</vt:lpstr>
      <vt:lpstr>Lato</vt:lpstr>
      <vt:lpstr>Liberation Sans</vt:lpstr>
      <vt:lpstr>Lohit Devanagari</vt:lpstr>
      <vt:lpstr>Noto Sans CJK SC</vt:lpstr>
      <vt:lpstr>Office</vt:lpstr>
      <vt:lpstr>Global temperature</vt:lpstr>
      <vt:lpstr>Global temperature</vt:lpstr>
      <vt:lpstr>PowerPoint Presentation</vt:lpstr>
      <vt:lpstr>PowerPoint Presentation</vt:lpstr>
      <vt:lpstr>Sea level rise</vt:lpstr>
      <vt:lpstr>Global temperature and CO2 concentration</vt:lpstr>
      <vt:lpstr>CO2 concentration in the atmosphere</vt:lpstr>
      <vt:lpstr>Anthropogenic CO2 emissions</vt:lpstr>
      <vt:lpstr>Carbon cycle</vt:lpstr>
      <vt:lpstr>Greenhouse effect</vt:lpstr>
      <vt:lpstr>Total solar irradiance</vt:lpstr>
      <vt:lpstr>Total solar irradiance</vt:lpstr>
      <vt:lpstr>Total solar irradiance</vt:lpstr>
      <vt:lpstr>Climate projections</vt:lpstr>
      <vt:lpstr>Days of deadly heat now and in 2100</vt:lpstr>
      <vt:lpstr>Possible consequences in +4°C world</vt:lpstr>
      <vt:lpstr>PowerPoint Presentation</vt:lpstr>
    </vt:vector>
  </TitlesOfParts>
  <Company>Empa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 Slides for Future: The Problem</dc:title>
  <dc:creator>Overbeck, Jan</dc:creator>
  <cp:lastModifiedBy>Fabrizio Menardo</cp:lastModifiedBy>
  <cp:revision>102</cp:revision>
  <dcterms:created xsi:type="dcterms:W3CDTF">2020-12-17T14:49:42Z</dcterms:created>
  <dcterms:modified xsi:type="dcterms:W3CDTF">2021-03-21T11:10:40Z</dcterms:modified>
</cp:coreProperties>
</file>

<file path=docProps/thumbnail.jpeg>
</file>